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0" r:id="rId2"/>
    <p:sldId id="291" r:id="rId3"/>
    <p:sldId id="278" r:id="rId4"/>
    <p:sldId id="292" r:id="rId5"/>
    <p:sldId id="279" r:id="rId6"/>
    <p:sldId id="280" r:id="rId7"/>
    <p:sldId id="281" r:id="rId8"/>
    <p:sldId id="295" r:id="rId9"/>
    <p:sldId id="307" r:id="rId10"/>
    <p:sldId id="308" r:id="rId11"/>
    <p:sldId id="304" r:id="rId12"/>
    <p:sldId id="305" r:id="rId13"/>
    <p:sldId id="303" r:id="rId14"/>
    <p:sldId id="306" r:id="rId15"/>
    <p:sldId id="300" r:id="rId16"/>
    <p:sldId id="276" r:id="rId17"/>
    <p:sldId id="277" r:id="rId18"/>
    <p:sldId id="256" r:id="rId19"/>
    <p:sldId id="285" r:id="rId20"/>
    <p:sldId id="287" r:id="rId21"/>
    <p:sldId id="268" r:id="rId22"/>
    <p:sldId id="309" r:id="rId23"/>
    <p:sldId id="31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85209" autoAdjust="0"/>
  </p:normalViewPr>
  <p:slideViewPr>
    <p:cSldViewPr snapToGrid="0">
      <p:cViewPr varScale="1">
        <p:scale>
          <a:sx n="99" d="100"/>
          <a:sy n="99" d="100"/>
        </p:scale>
        <p:origin x="-19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CHIRP\Habitat\Repro2017_2018.csv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NIOO0038\Users_AnE\MagaliF\CHIRP\Earthworm\Bodemmonster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MagaliF\Dropbox\Hoge%20Berg\Audrey\Audrey\Analysis\Predation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Sheet1!$B$17</c:f>
              <c:strCache>
                <c:ptCount val="1"/>
                <c:pt idx="0">
                  <c:v>Akkerbouw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77-404C-BDE3-9102B71F84C8}"/>
              </c:ext>
            </c:extLst>
          </c:dPt>
          <c:cat>
            <c:numRef>
              <c:f>Sheet1!$A$18:$A$19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Sheet1!$B$18:$B$19</c:f>
              <c:numCache>
                <c:formatCode>0</c:formatCode>
                <c:ptCount val="2"/>
                <c:pt idx="0">
                  <c:v>56.521739130434781</c:v>
                </c:pt>
                <c:pt idx="1">
                  <c:v>23.076923076923077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777-404C-BDE3-9102B71F84C8}"/>
            </c:ext>
          </c:extLst>
        </c:ser>
        <c:ser>
          <c:idx val="1"/>
          <c:order val="1"/>
          <c:tx>
            <c:strRef>
              <c:f>Sheet1!$C$17</c:f>
              <c:strCache>
                <c:ptCount val="1"/>
                <c:pt idx="0">
                  <c:v>Duin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Sheet1!$A$18:$A$19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Sheet1!$C$18:$C$19</c:f>
              <c:numCache>
                <c:formatCode>0</c:formatCode>
                <c:ptCount val="2"/>
                <c:pt idx="0">
                  <c:v>0</c:v>
                </c:pt>
                <c:pt idx="1">
                  <c:v>1.9230769230769231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777-404C-BDE3-9102B71F84C8}"/>
            </c:ext>
          </c:extLst>
        </c:ser>
        <c:ser>
          <c:idx val="2"/>
          <c:order val="2"/>
          <c:tx>
            <c:strRef>
              <c:f>Sheet1!$D$17</c:f>
              <c:strCache>
                <c:ptCount val="1"/>
                <c:pt idx="0">
                  <c:v>Grasland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Sheet1!$A$18:$A$19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Sheet1!$D$18:$D$19</c:f>
              <c:numCache>
                <c:formatCode>0</c:formatCode>
                <c:ptCount val="2"/>
                <c:pt idx="0">
                  <c:v>34.782608695652172</c:v>
                </c:pt>
                <c:pt idx="1">
                  <c:v>46.153846153846153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777-404C-BDE3-9102B71F84C8}"/>
            </c:ext>
          </c:extLst>
        </c:ser>
        <c:ser>
          <c:idx val="3"/>
          <c:order val="3"/>
          <c:tx>
            <c:strRef>
              <c:f>Sheet1!$E$17</c:f>
              <c:strCache>
                <c:ptCount val="1"/>
                <c:pt idx="0">
                  <c:v>Natuurgebied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Sheet1!$A$18:$A$19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Sheet1!$E$18:$E$19</c:f>
              <c:numCache>
                <c:formatCode>0</c:formatCode>
                <c:ptCount val="2"/>
                <c:pt idx="0">
                  <c:v>0</c:v>
                </c:pt>
                <c:pt idx="1">
                  <c:v>11.538461538461538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777-404C-BDE3-9102B71F84C8}"/>
            </c:ext>
          </c:extLst>
        </c:ser>
        <c:ser>
          <c:idx val="4"/>
          <c:order val="4"/>
          <c:tx>
            <c:strRef>
              <c:f>Sheet1!$F$17</c:f>
              <c:strCache>
                <c:ptCount val="1"/>
                <c:pt idx="0">
                  <c:v>Urbaan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Sheet1!$A$18:$A$19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Sheet1!$F$18:$F$19</c:f>
              <c:numCache>
                <c:formatCode>0</c:formatCode>
                <c:ptCount val="2"/>
                <c:pt idx="0">
                  <c:v>8.695652173913043</c:v>
                </c:pt>
                <c:pt idx="1">
                  <c:v>17.307692307692307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777-404C-BDE3-9102B71F84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567936"/>
        <c:axId val="94212608"/>
      </c:barChart>
      <c:catAx>
        <c:axId val="7056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4212608"/>
        <c:crosses val="autoZero"/>
        <c:auto val="1"/>
        <c:lblAlgn val="ctr"/>
        <c:lblOffset val="100"/>
        <c:noMultiLvlLbl val="0"/>
      </c:catAx>
      <c:valAx>
        <c:axId val="9421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056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Earthworm!$C$1</c:f>
              <c:strCache>
                <c:ptCount val="1"/>
                <c:pt idx="0">
                  <c:v>0&lt;5cm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Earthworm!$C$2:$C$7</c:f>
              <c:numCache>
                <c:formatCode>General</c:formatCode>
                <c:ptCount val="6"/>
                <c:pt idx="0">
                  <c:v>0.75862068965517238</c:v>
                </c:pt>
                <c:pt idx="1">
                  <c:v>0.66666666666666663</c:v>
                </c:pt>
                <c:pt idx="2">
                  <c:v>0.79999999999999993</c:v>
                </c:pt>
                <c:pt idx="3">
                  <c:v>0.70967741935483875</c:v>
                </c:pt>
                <c:pt idx="4">
                  <c:v>0.19444444444444448</c:v>
                </c:pt>
                <c:pt idx="5">
                  <c:v>0.24999999999999997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48-4BDE-8957-B7E244062F2A}"/>
            </c:ext>
          </c:extLst>
        </c:ser>
        <c:ser>
          <c:idx val="1"/>
          <c:order val="1"/>
          <c:tx>
            <c:strRef>
              <c:f>Earthworm!$D$1</c:f>
              <c:strCache>
                <c:ptCount val="1"/>
                <c:pt idx="0">
                  <c:v>5-10cm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Earthworm!$D$2:$D$7</c:f>
              <c:numCache>
                <c:formatCode>General</c:formatCode>
                <c:ptCount val="6"/>
                <c:pt idx="0">
                  <c:v>0.2413793103448276</c:v>
                </c:pt>
                <c:pt idx="1">
                  <c:v>0.33333333333333331</c:v>
                </c:pt>
                <c:pt idx="2">
                  <c:v>0.16666666666666666</c:v>
                </c:pt>
                <c:pt idx="3">
                  <c:v>0.29032258064516131</c:v>
                </c:pt>
                <c:pt idx="4">
                  <c:v>0.69444444444444453</c:v>
                </c:pt>
                <c:pt idx="5">
                  <c:v>0.65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48-4BDE-8957-B7E244062F2A}"/>
            </c:ext>
          </c:extLst>
        </c:ser>
        <c:ser>
          <c:idx val="2"/>
          <c:order val="2"/>
          <c:tx>
            <c:strRef>
              <c:f>Earthworm!$E$1</c:f>
              <c:strCache>
                <c:ptCount val="1"/>
                <c:pt idx="0">
                  <c:v>&gt;10cm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Earthworm!$E$2:$E$7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3.3333333333333333E-2</c:v>
                </c:pt>
                <c:pt idx="3">
                  <c:v>0</c:v>
                </c:pt>
                <c:pt idx="4">
                  <c:v>0.11111111111111112</c:v>
                </c:pt>
                <c:pt idx="5">
                  <c:v>9.9999999999999992E-2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948-4BDE-8957-B7E244062F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569472"/>
        <c:axId val="182537024"/>
      </c:barChart>
      <c:catAx>
        <c:axId val="7056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2537024"/>
        <c:crosses val="autoZero"/>
        <c:auto val="1"/>
        <c:lblAlgn val="ctr"/>
        <c:lblOffset val="100"/>
        <c:noMultiLvlLbl val="0"/>
      </c:catAx>
      <c:valAx>
        <c:axId val="18253702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200"/>
                  <a:t>Proportie</a:t>
                </a:r>
                <a:r>
                  <a:rPr lang="nl-NL" sz="1200" baseline="0"/>
                  <a:t> in lengteklasse</a:t>
                </a:r>
                <a:endParaRPr lang="nl-NL" sz="12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056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Sheet2!$B$34</c:f>
              <c:strCache>
                <c:ptCount val="1"/>
                <c:pt idx="0">
                  <c:v>Kauw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Sheet2!$B$35:$B$36</c:f>
              <c:numCache>
                <c:formatCode>General</c:formatCode>
                <c:ptCount val="2"/>
                <c:pt idx="0">
                  <c:v>0</c:v>
                </c:pt>
                <c:pt idx="1">
                  <c:v>270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B8-4B25-8171-904537619556}"/>
            </c:ext>
          </c:extLst>
        </c:ser>
        <c:ser>
          <c:idx val="1"/>
          <c:order val="1"/>
          <c:tx>
            <c:strRef>
              <c:f>Sheet2!$C$34</c:f>
              <c:strCache>
                <c:ptCount val="1"/>
                <c:pt idx="0">
                  <c:v>Kat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Sheet2!$C$35:$C$36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FB8-4B25-8171-904537619556}"/>
            </c:ext>
          </c:extLst>
        </c:ser>
        <c:ser>
          <c:idx val="2"/>
          <c:order val="2"/>
          <c:tx>
            <c:strRef>
              <c:f>Sheet2!$D$34</c:f>
              <c:strCache>
                <c:ptCount val="1"/>
                <c:pt idx="0">
                  <c:v>Rat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Sheet2!$D$35:$D$36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FB8-4B25-8171-904537619556}"/>
            </c:ext>
          </c:extLst>
        </c:ser>
        <c:ser>
          <c:idx val="3"/>
          <c:order val="3"/>
          <c:tx>
            <c:strRef>
              <c:f>Sheet2!$E$34</c:f>
              <c:strCache>
                <c:ptCount val="1"/>
                <c:pt idx="0">
                  <c:v>Egel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Sheet2!$E$35:$E$36</c:f>
              <c:numCache>
                <c:formatCode>General</c:formatCode>
                <c:ptCount val="2"/>
                <c:pt idx="0">
                  <c:v>0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FB8-4B25-8171-904537619556}"/>
            </c:ext>
          </c:extLst>
        </c:ser>
        <c:ser>
          <c:idx val="4"/>
          <c:order val="4"/>
          <c:tx>
            <c:strRef>
              <c:f>Sheet2!$F$34</c:f>
              <c:strCache>
                <c:ptCount val="1"/>
                <c:pt idx="0">
                  <c:v>Stormmeeuw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Sheet2!$F$35:$F$36</c:f>
              <c:numCache>
                <c:formatCode>General</c:formatCode>
                <c:ptCount val="2"/>
                <c:pt idx="0">
                  <c:v>3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FB8-4B25-8171-904537619556}"/>
            </c:ext>
          </c:extLst>
        </c:ser>
        <c:ser>
          <c:idx val="5"/>
          <c:order val="5"/>
          <c:tx>
            <c:strRef>
              <c:f>Sheet2!$G$34</c:f>
              <c:strCache>
                <c:ptCount val="1"/>
                <c:pt idx="0">
                  <c:v>Kl. Mantelmeeuw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Sheet2!$G$35:$G$36</c:f>
              <c:numCache>
                <c:formatCode>General</c:formatCode>
                <c:ptCount val="2"/>
                <c:pt idx="0">
                  <c:v>0</c:v>
                </c:pt>
                <c:pt idx="1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FB8-4B25-8171-904537619556}"/>
            </c:ext>
          </c:extLst>
        </c:ser>
        <c:ser>
          <c:idx val="6"/>
          <c:order val="6"/>
          <c:tx>
            <c:strRef>
              <c:f>Sheet2!$H$34</c:f>
              <c:strCache>
                <c:ptCount val="1"/>
                <c:pt idx="0">
                  <c:v>Meeuw spp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Sheet2!$H$35:$H$36</c:f>
              <c:numCache>
                <c:formatCode>General</c:formatCode>
                <c:ptCount val="2"/>
                <c:pt idx="0">
                  <c:v>0</c:v>
                </c:pt>
                <c:pt idx="1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FB8-4B25-8171-904537619556}"/>
            </c:ext>
          </c:extLst>
        </c:ser>
        <c:ser>
          <c:idx val="7"/>
          <c:order val="7"/>
          <c:tx>
            <c:strRef>
              <c:f>Sheet2!$I$34</c:f>
              <c:strCache>
                <c:ptCount val="1"/>
                <c:pt idx="0">
                  <c:v>Scholekster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Sheet2!$I$35:$I$36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FB8-4B25-8171-904537619556}"/>
            </c:ext>
          </c:extLst>
        </c:ser>
        <c:ser>
          <c:idx val="8"/>
          <c:order val="8"/>
          <c:tx>
            <c:strRef>
              <c:f>Sheet2!$J$34</c:f>
              <c:strCache>
                <c:ptCount val="1"/>
                <c:pt idx="0">
                  <c:v>Roofvogel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Sheet2!$J$35:$J$36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FB8-4B25-8171-904537619556}"/>
            </c:ext>
          </c:extLst>
        </c:ser>
        <c:ser>
          <c:idx val="9"/>
          <c:order val="9"/>
          <c:tx>
            <c:strRef>
              <c:f>Sheet2!$K$34</c:f>
              <c:strCache>
                <c:ptCount val="1"/>
                <c:pt idx="0">
                  <c:v>Onbekend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Sheet2!$A$35:$A$36</c:f>
              <c:strCache>
                <c:ptCount val="2"/>
                <c:pt idx="0">
                  <c:v>Predatie</c:v>
                </c:pt>
                <c:pt idx="1">
                  <c:v>Aanwezigheid</c:v>
                </c:pt>
              </c:strCache>
            </c:strRef>
          </c:cat>
          <c:val>
            <c:numRef>
              <c:f>Sheet2!$K$35:$K$36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6FB8-4B25-8171-904537619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3214464"/>
        <c:axId val="182541056"/>
      </c:barChart>
      <c:catAx>
        <c:axId val="7321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82541056"/>
        <c:crosses val="autoZero"/>
        <c:auto val="1"/>
        <c:lblAlgn val="ctr"/>
        <c:lblOffset val="100"/>
        <c:noMultiLvlLbl val="0"/>
      </c:catAx>
      <c:valAx>
        <c:axId val="18254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3214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Sheet1!$E$2:$E$7</c:f>
              <c:strCache>
                <c:ptCount val="6"/>
                <c:pt idx="0">
                  <c:v>begin mei</c:v>
                </c:pt>
                <c:pt idx="1">
                  <c:v>half mei</c:v>
                </c:pt>
                <c:pt idx="2">
                  <c:v>eind mei</c:v>
                </c:pt>
                <c:pt idx="3">
                  <c:v>begin juni</c:v>
                </c:pt>
                <c:pt idx="4">
                  <c:v>half juni</c:v>
                </c:pt>
                <c:pt idx="5">
                  <c:v>eind juni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0">
                  <c:v>2</c:v>
                </c:pt>
                <c:pt idx="1">
                  <c:v>9</c:v>
                </c:pt>
                <c:pt idx="2">
                  <c:v>28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42-4492-93C7-F40F4C6D19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664832"/>
        <c:axId val="93291648"/>
      </c:barChart>
      <c:catAx>
        <c:axId val="116664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600"/>
                  <a:t>datum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93291648"/>
        <c:crosses val="autoZero"/>
        <c:auto val="1"/>
        <c:lblAlgn val="ctr"/>
        <c:lblOffset val="100"/>
        <c:noMultiLvlLbl val="0"/>
      </c:catAx>
      <c:valAx>
        <c:axId val="9329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 sz="1600"/>
                  <a:t>aantal uitgekomen nesten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1666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6FA784-1176-4B05-9B23-B0430184128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37A05-CD19-4E28-B1B6-67C051B59EB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34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37A05-CD19-4E28-B1B6-67C051B59EB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5997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stormmeeuw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37A05-CD19-4E28-B1B6-67C051B59EBC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891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37A05-CD19-4E28-B1B6-67C051B59EBC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917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4 </a:t>
            </a:r>
            <a:r>
              <a:rPr lang="nl-NL" dirty="0" err="1" smtClean="0"/>
              <a:t>nests</a:t>
            </a:r>
            <a:r>
              <a:rPr lang="nl-NL" dirty="0" smtClean="0"/>
              <a:t> </a:t>
            </a:r>
            <a:r>
              <a:rPr lang="nl-NL" dirty="0" err="1" smtClean="0"/>
              <a:t>unknown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chicks </a:t>
            </a:r>
            <a:r>
              <a:rPr lang="nl-NL" dirty="0" err="1" smtClean="0"/>
              <a:t>survived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F3F1-F5DF-4BCA-A982-6317A6328A24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820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F3F1-F5DF-4BCA-A982-6317A6328A24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583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F3F1-F5DF-4BCA-A982-6317A6328A24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1241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F3F1-F5DF-4BCA-A982-6317A6328A24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53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37A05-CD19-4E28-B1B6-67C051B59EB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606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dirty="0" smtClean="0"/>
              <a:t>Botanisch waardevol weiderand (D)</a:t>
            </a:r>
          </a:p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37A05-CD19-4E28-B1B6-67C051B59EB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9501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F3F1-F5DF-4BCA-A982-6317A6328A24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85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5F3F1-F5DF-4BCA-A982-6317A6328A24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24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2159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088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6642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8FF56-D299-4C25-87FC-4A1E13A49531}" type="datetimeFigureOut">
              <a:rPr lang="en-GB" smtClean="0"/>
              <a:pPr/>
              <a:t>16/10/2018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4CB67-492D-41DF-983C-D55CCF041F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34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 userDrawn="1"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BFDFF"/>
          </a:solidFill>
          <a:ln>
            <a:solidFill>
              <a:srgbClr val="FB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hthoek 9"/>
          <p:cNvSpPr/>
          <p:nvPr userDrawn="1"/>
        </p:nvSpPr>
        <p:spPr>
          <a:xfrm>
            <a:off x="0" y="6550269"/>
            <a:ext cx="9144000" cy="3077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hthoek: bovenhoeken, één afgeronde en één afgeschuinde hoek 17"/>
          <p:cNvSpPr/>
          <p:nvPr userDrawn="1"/>
        </p:nvSpPr>
        <p:spPr>
          <a:xfrm>
            <a:off x="7684476" y="6053844"/>
            <a:ext cx="1459523" cy="804155"/>
          </a:xfrm>
          <a:prstGeom prst="snipRoundRect">
            <a:avLst>
              <a:gd name="adj1" fmla="val 50000"/>
              <a:gd name="adj2" fmla="val 0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6" name="Picture 2" descr="Afbeeldingsresultaat voor nio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608" y="6053844"/>
            <a:ext cx="1407000" cy="8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jdelijke aanduiding voor tekst 12"/>
          <p:cNvSpPr>
            <a:spLocks noGrp="1"/>
          </p:cNvSpPr>
          <p:nvPr>
            <p:ph type="body" sz="quarter" idx="13"/>
          </p:nvPr>
        </p:nvSpPr>
        <p:spPr>
          <a:xfrm>
            <a:off x="0" y="-1"/>
            <a:ext cx="9144000" cy="922867"/>
          </a:xfrm>
        </p:spPr>
        <p:txBody>
          <a:bodyPr lIns="360000" anchor="ctr" anchorCtr="0">
            <a:noAutofit/>
          </a:bodyPr>
          <a:lstStyle>
            <a:lvl1pPr>
              <a:buNone/>
              <a:defRPr sz="3600" b="1"/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3835349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087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65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86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869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226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741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61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92DB1-137E-44C0-A78A-0A443246BB9E}" type="datetimeFigureOut">
              <a:rPr lang="nl-NL" smtClean="0"/>
              <a:t>16-10-2018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73FF4-150A-4E4D-AD41-EC8A5433299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420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1289" y="176930"/>
            <a:ext cx="8098221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 smtClean="0">
                <a:solidFill>
                  <a:schemeClr val="bg1"/>
                </a:solidFill>
              </a:rPr>
              <a:t>Broedsucces</a:t>
            </a:r>
            <a:r>
              <a:rPr lang="en-US" sz="4000" dirty="0" smtClean="0">
                <a:solidFill>
                  <a:schemeClr val="bg1"/>
                </a:solidFill>
              </a:rPr>
              <a:t> - 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Effect van habitat, </a:t>
            </a:r>
            <a:r>
              <a:rPr lang="en-US" sz="4000" dirty="0" err="1" smtClean="0">
                <a:solidFill>
                  <a:schemeClr val="bg1"/>
                </a:solidFill>
              </a:rPr>
              <a:t>beheer</a:t>
            </a:r>
            <a:r>
              <a:rPr lang="en-US" sz="4000" dirty="0" smtClean="0">
                <a:solidFill>
                  <a:schemeClr val="bg1"/>
                </a:solidFill>
              </a:rPr>
              <a:t> en </a:t>
            </a:r>
            <a:r>
              <a:rPr lang="en-US" sz="4000" dirty="0" err="1" smtClean="0">
                <a:solidFill>
                  <a:schemeClr val="bg1"/>
                </a:solidFill>
              </a:rPr>
              <a:t>predatie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en-US" sz="4000" dirty="0">
              <a:solidFill>
                <a:schemeClr val="bg1"/>
              </a:solidFill>
            </a:endParaRPr>
          </a:p>
          <a:p>
            <a:pPr algn="ctr"/>
            <a:endParaRPr lang="en-US" sz="2800" i="1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5866092"/>
            <a:ext cx="3142593" cy="89206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Magali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Frauendorf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13-10-2018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626190" y="1158549"/>
            <a:ext cx="3703320" cy="5295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nl-NL" b="1" dirty="0" smtClean="0"/>
              <a:t> Beheer</a:t>
            </a:r>
            <a:endParaRPr lang="nl-NL" b="1" dirty="0"/>
          </a:p>
          <a:p>
            <a:pPr>
              <a:buFont typeface="Courier New" panose="02070309020205020404" pitchFamily="49" charset="0"/>
              <a:buChar char="o"/>
            </a:pPr>
            <a:r>
              <a:rPr lang="nl-NL" sz="2400" dirty="0" smtClean="0"/>
              <a:t> </a:t>
            </a:r>
            <a:r>
              <a:rPr lang="nl-NL" sz="2400" i="1" dirty="0" smtClean="0"/>
              <a:t>Habitat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400" i="1" dirty="0"/>
              <a:t> Hoogte (NAP)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400" i="1" dirty="0" smtClean="0"/>
              <a:t> Bodemtype</a:t>
            </a:r>
            <a:endParaRPr lang="nl-NL" sz="2400" i="1" dirty="0"/>
          </a:p>
          <a:p>
            <a:pPr>
              <a:buFont typeface="Courier New" panose="02070309020205020404" pitchFamily="49" charset="0"/>
              <a:buChar char="o"/>
            </a:pPr>
            <a:r>
              <a:rPr lang="nl-NL" sz="2400" i="1" dirty="0"/>
              <a:t> Nest dichtheid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400" b="1" i="1" dirty="0"/>
              <a:t> </a:t>
            </a:r>
            <a:r>
              <a:rPr lang="nl-NL" sz="2400" i="1" dirty="0"/>
              <a:t>Predatie dichtheid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400" i="1" dirty="0"/>
              <a:t> </a:t>
            </a:r>
            <a:r>
              <a:rPr lang="nl-NL" sz="2400" i="1" dirty="0" smtClean="0"/>
              <a:t>Lichaamsconditie </a:t>
            </a:r>
            <a:r>
              <a:rPr lang="nl-NL" sz="2400" i="1" dirty="0"/>
              <a:t>van de ouders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400" i="1" dirty="0"/>
              <a:t> Afstand bos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400" i="1" dirty="0"/>
              <a:t> Afstand boerderij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626190" y="2207364"/>
            <a:ext cx="3703320" cy="40020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endParaRPr lang="nl-NL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3298" r="2348" b="15412"/>
          <a:stretch/>
        </p:blipFill>
        <p:spPr>
          <a:xfrm>
            <a:off x="4329510" y="335667"/>
            <a:ext cx="4611330" cy="5574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6535" y="335667"/>
            <a:ext cx="4290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/>
              <a:t>Beheer op de Hoge Berg</a:t>
            </a:r>
            <a:endParaRPr lang="nl-NL" sz="3200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447497" y="408445"/>
            <a:ext cx="4627677" cy="529958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lphaUcPeriod"/>
            </a:pPr>
            <a:endParaRPr lang="nl-NL" sz="2000" dirty="0" smtClean="0"/>
          </a:p>
          <a:p>
            <a:pPr marL="342900" indent="-342900">
              <a:buFont typeface="+mj-lt"/>
              <a:buAutoNum type="alphaUcPeriod"/>
            </a:pPr>
            <a:endParaRPr lang="nl-NL" sz="2000" dirty="0"/>
          </a:p>
          <a:p>
            <a:pPr marL="0" indent="0">
              <a:buNone/>
            </a:pPr>
            <a:endParaRPr lang="nl-NL" sz="2000" dirty="0"/>
          </a:p>
          <a:p>
            <a:pPr>
              <a:buFontTx/>
              <a:buChar char="-"/>
            </a:pPr>
            <a:r>
              <a:rPr lang="nl-NL" sz="2000" dirty="0" smtClean="0"/>
              <a:t>Nestbescherming (A)</a:t>
            </a:r>
            <a:endParaRPr lang="nl-NL" sz="2000" dirty="0"/>
          </a:p>
          <a:p>
            <a:pPr>
              <a:buFontTx/>
              <a:buChar char="-"/>
            </a:pPr>
            <a:r>
              <a:rPr lang="nl-NL" sz="2000" dirty="0" smtClean="0"/>
              <a:t>Kuikenveld</a:t>
            </a:r>
            <a:endParaRPr lang="nl-NL" sz="2000" dirty="0"/>
          </a:p>
          <a:p>
            <a:pPr lvl="1">
              <a:buFontTx/>
              <a:buChar char="-"/>
            </a:pPr>
            <a:r>
              <a:rPr lang="nl-NL" sz="1600" dirty="0"/>
              <a:t>D</a:t>
            </a:r>
            <a:r>
              <a:rPr lang="nl-NL" sz="1600" dirty="0" smtClean="0"/>
              <a:t>istels laat en hoog maaien (B)</a:t>
            </a:r>
          </a:p>
          <a:p>
            <a:pPr lvl="1">
              <a:buFontTx/>
              <a:buChar char="-"/>
            </a:pPr>
            <a:r>
              <a:rPr lang="nl-NL" sz="1600" dirty="0" smtClean="0"/>
              <a:t>Strook niet gemaaid (H)</a:t>
            </a:r>
          </a:p>
          <a:p>
            <a:pPr>
              <a:buFontTx/>
              <a:buChar char="-"/>
            </a:pPr>
            <a:r>
              <a:rPr lang="nl-NL" sz="2000" dirty="0" smtClean="0"/>
              <a:t>Maaibeperkingen (E)</a:t>
            </a:r>
          </a:p>
          <a:p>
            <a:pPr>
              <a:buFontTx/>
              <a:buChar char="-"/>
            </a:pPr>
            <a:r>
              <a:rPr lang="nl-NL" sz="2000" dirty="0" smtClean="0"/>
              <a:t>Ruige mest (C, G)</a:t>
            </a:r>
          </a:p>
          <a:p>
            <a:pPr>
              <a:buFontTx/>
              <a:buChar char="-"/>
            </a:pPr>
            <a:r>
              <a:rPr lang="nl-NL" sz="2000" dirty="0" smtClean="0"/>
              <a:t>Extensief beweiden (F)</a:t>
            </a:r>
          </a:p>
          <a:p>
            <a:pPr marL="0" indent="0">
              <a:buNone/>
            </a:pPr>
            <a:endParaRPr lang="nl-NL" sz="2000" dirty="0" smtClean="0"/>
          </a:p>
        </p:txBody>
      </p:sp>
    </p:spTree>
    <p:extLst>
      <p:ext uri="{BB962C8B-B14F-4D97-AF65-F5344CB8AC3E}">
        <p14:creationId xmlns:p14="http://schemas.microsoft.com/office/powerpoint/2010/main" val="121086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581" y="48420"/>
            <a:ext cx="2383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Kuikenoverleving</a:t>
            </a:r>
          </a:p>
          <a:p>
            <a:endParaRPr lang="nl-NL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298"/>
            <a:ext cx="9231973" cy="4397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9375" y="1168803"/>
            <a:ext cx="5639071" cy="422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8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581" y="316614"/>
            <a:ext cx="23830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Kuikenoverleving</a:t>
            </a:r>
          </a:p>
          <a:p>
            <a:endParaRPr lang="nl-NL" sz="2400" dirty="0"/>
          </a:p>
          <a:p>
            <a:pPr marL="285750" indent="-285750">
              <a:buFontTx/>
              <a:buChar char="-"/>
            </a:pPr>
            <a:r>
              <a:rPr lang="nl-NL" sz="2400" dirty="0" smtClean="0"/>
              <a:t>Beheer</a:t>
            </a:r>
          </a:p>
          <a:p>
            <a:pPr marL="285750" indent="-285750">
              <a:buFontTx/>
              <a:buChar char="-"/>
            </a:pPr>
            <a:endParaRPr lang="nl-NL" sz="2400" dirty="0" smtClean="0"/>
          </a:p>
          <a:p>
            <a:pPr marL="285750" indent="-285750">
              <a:buFontTx/>
              <a:buChar char="-"/>
            </a:pPr>
            <a:r>
              <a:rPr lang="nl-NL" sz="2400" dirty="0" smtClean="0"/>
              <a:t>Hoogte</a:t>
            </a:r>
          </a:p>
          <a:p>
            <a:pPr marL="285750" indent="-285750">
              <a:buFontTx/>
              <a:buChar char="-"/>
            </a:pPr>
            <a:endParaRPr lang="nl-NL" sz="2400" dirty="0" smtClean="0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9" y="2164478"/>
            <a:ext cx="6549658" cy="4696378"/>
          </a:xfrm>
          <a:prstGeom prst="rect">
            <a:avLst/>
          </a:prstGeom>
        </p:spPr>
      </p:pic>
      <p:pic>
        <p:nvPicPr>
          <p:cNvPr id="1026" name="Picture 2" descr="Image result for green check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58" y="1028581"/>
            <a:ext cx="727886" cy="4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green check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58" y="1679221"/>
            <a:ext cx="727886" cy="4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748" y="6488668"/>
            <a:ext cx="29664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Hoogte (NAP) in 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288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7581" y="316614"/>
            <a:ext cx="238302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/>
              <a:t>Kuikenoverleving</a:t>
            </a:r>
          </a:p>
          <a:p>
            <a:endParaRPr lang="nl-NL" sz="2400" dirty="0"/>
          </a:p>
          <a:p>
            <a:pPr marL="285750" indent="-285750">
              <a:buFontTx/>
              <a:buChar char="-"/>
            </a:pPr>
            <a:r>
              <a:rPr lang="nl-NL" sz="2400" dirty="0" smtClean="0"/>
              <a:t>Beheer</a:t>
            </a:r>
          </a:p>
          <a:p>
            <a:pPr marL="285750" indent="-285750">
              <a:buFontTx/>
              <a:buChar char="-"/>
            </a:pPr>
            <a:endParaRPr lang="nl-NL" sz="2400" dirty="0" smtClean="0"/>
          </a:p>
          <a:p>
            <a:pPr marL="285750" indent="-285750">
              <a:buFontTx/>
              <a:buChar char="-"/>
            </a:pPr>
            <a:r>
              <a:rPr lang="nl-NL" sz="2400" dirty="0" smtClean="0"/>
              <a:t>Hoogte</a:t>
            </a:r>
          </a:p>
          <a:p>
            <a:pPr marL="285750" indent="-285750">
              <a:buFontTx/>
              <a:buChar char="-"/>
            </a:pPr>
            <a:endParaRPr lang="nl-NL" sz="2400" dirty="0" smtClean="0"/>
          </a:p>
          <a:p>
            <a:pPr marL="285750" indent="-285750">
              <a:buFontTx/>
              <a:buChar char="-"/>
            </a:pPr>
            <a:r>
              <a:rPr lang="nl-NL" sz="2400" dirty="0" smtClean="0"/>
              <a:t>Nestdichtheid</a:t>
            </a:r>
            <a:endParaRPr lang="nl-NL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41" y="2454102"/>
            <a:ext cx="6141759" cy="4403898"/>
          </a:xfrm>
          <a:prstGeom prst="rect">
            <a:avLst/>
          </a:prstGeom>
        </p:spPr>
      </p:pic>
      <p:pic>
        <p:nvPicPr>
          <p:cNvPr id="1026" name="Picture 2" descr="Image result for green check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58" y="1028581"/>
            <a:ext cx="727886" cy="4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green check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358" y="1679221"/>
            <a:ext cx="727886" cy="4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green check sig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88" y="2386004"/>
            <a:ext cx="727886" cy="4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6037" y="6464598"/>
            <a:ext cx="22953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Aantal nesten/100m</a:t>
            </a:r>
            <a:r>
              <a:rPr lang="nl-NL" baseline="30000" dirty="0" smtClean="0"/>
              <a:t>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19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418514" y="468868"/>
            <a:ext cx="73186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Lage kuikenoverleving (0,1 kuikens/paar)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 smtClean="0"/>
              <a:t>Andere factoren </a:t>
            </a:r>
            <a:r>
              <a:rPr lang="nl-NL" sz="2400" dirty="0" smtClean="0">
                <a:sym typeface="Wingdings" panose="05000000000000000000" pitchFamily="2" charset="2"/>
              </a:rPr>
              <a:t> grondwaterpeil, voedselaanbod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b="6357"/>
          <a:stretch/>
        </p:blipFill>
        <p:spPr>
          <a:xfrm>
            <a:off x="517666" y="1682673"/>
            <a:ext cx="5629746" cy="45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7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72424009"/>
              </p:ext>
            </p:extLst>
          </p:nvPr>
        </p:nvGraphicFramePr>
        <p:xfrm>
          <a:off x="278734" y="157316"/>
          <a:ext cx="7006969" cy="612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67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05625" y="142101"/>
            <a:ext cx="7886700" cy="85035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>
                <a:latin typeface="+mn-lt"/>
              </a:rPr>
              <a:t>Predatie</a:t>
            </a:r>
            <a:endParaRPr lang="nl-NL" dirty="0">
              <a:latin typeface="+mn-lt"/>
            </a:endParaRPr>
          </a:p>
        </p:txBody>
      </p:sp>
      <p:pic>
        <p:nvPicPr>
          <p:cNvPr id="6" name="Picture 2" descr="C:\Users\IrynaL\Dropbox\CHIRP\Presentation - Texel\Predators\gu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/>
          <a:stretch/>
        </p:blipFill>
        <p:spPr bwMode="auto">
          <a:xfrm>
            <a:off x="481407" y="1074595"/>
            <a:ext cx="1796286" cy="14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IrynaL\Dropbox\CHIRP\Presentation - Texel\Predators\craw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/>
          <a:stretch/>
        </p:blipFill>
        <p:spPr bwMode="auto">
          <a:xfrm>
            <a:off x="2464127" y="1074595"/>
            <a:ext cx="1831359" cy="14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IrynaL\Dropbox\CHIRP\Presentation - Texel\Predators\c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152" y="2681795"/>
            <a:ext cx="1964151" cy="14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IrynaL\Dropbox\CHIRP\Presentation - Texel\Predators\hedgeho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1" y="3968999"/>
            <a:ext cx="1962826" cy="14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IrynaL\Dropbox\CHIRP\Presentation - Texel\Predators\rat 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88" y="2697338"/>
            <a:ext cx="1964152" cy="147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"/>
          <a:stretch/>
        </p:blipFill>
        <p:spPr>
          <a:xfrm>
            <a:off x="2449695" y="2697338"/>
            <a:ext cx="1845791" cy="1122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4" t="28571"/>
          <a:stretch/>
        </p:blipFill>
        <p:spPr>
          <a:xfrm>
            <a:off x="6829394" y="1074595"/>
            <a:ext cx="1686909" cy="15250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407" y="2697339"/>
            <a:ext cx="1796286" cy="1198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7489" y="1074595"/>
            <a:ext cx="2189902" cy="147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85260" y="198873"/>
            <a:ext cx="7886700" cy="96491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Predation op Texel 2018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2507653"/>
              </p:ext>
            </p:extLst>
          </p:nvPr>
        </p:nvGraphicFramePr>
        <p:xfrm>
          <a:off x="128306" y="839425"/>
          <a:ext cx="9015694" cy="5526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59306" y="3349128"/>
            <a:ext cx="1453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Stormmeeuw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2159306" y="1435003"/>
            <a:ext cx="125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Scholekster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0" y="6532736"/>
            <a:ext cx="1237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</a:t>
            </a:r>
            <a:r>
              <a:rPr lang="nl-NL" dirty="0" smtClean="0"/>
              <a:t>=35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6542183" y="3233418"/>
            <a:ext cx="69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Kauw</a:t>
            </a:r>
            <a:endParaRPr lang="nl-NL" dirty="0"/>
          </a:p>
        </p:txBody>
      </p:sp>
      <p:sp>
        <p:nvSpPr>
          <p:cNvPr id="2" name="Rectangle 1"/>
          <p:cNvSpPr/>
          <p:nvPr/>
        </p:nvSpPr>
        <p:spPr>
          <a:xfrm>
            <a:off x="5776908" y="361883"/>
            <a:ext cx="3367092" cy="53211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895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C4 - predated by gu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74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b="0" dirty="0" smtClean="0"/>
              <a:t>Beweging rond de nestlocatie (zender vogels)</a:t>
            </a:r>
            <a:endParaRPr lang="nl-NL" b="0" dirty="0"/>
          </a:p>
        </p:txBody>
      </p:sp>
      <p:pic>
        <p:nvPicPr>
          <p:cNvPr id="3" name="bremen broedgebi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84321"/>
            <a:ext cx="9144000" cy="5166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92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Bremen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691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186812"/>
            <a:ext cx="9144000" cy="922867"/>
          </a:xfrm>
        </p:spPr>
        <p:txBody>
          <a:bodyPr/>
          <a:lstStyle/>
          <a:p>
            <a:r>
              <a:rPr lang="nl-NL" dirty="0" smtClean="0"/>
              <a:t>Inhoud</a:t>
            </a:r>
            <a:endParaRPr lang="nl-NL" dirty="0"/>
          </a:p>
        </p:txBody>
      </p:sp>
      <p:sp>
        <p:nvSpPr>
          <p:cNvPr id="3" name="TextBox 2"/>
          <p:cNvSpPr txBox="1"/>
          <p:nvPr/>
        </p:nvSpPr>
        <p:spPr>
          <a:xfrm>
            <a:off x="424873" y="1560945"/>
            <a:ext cx="457952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nl-NL" sz="2400" dirty="0" smtClean="0"/>
              <a:t>Ei en kuikenoverleving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Het effect van habitat en beheer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Kuikengroei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Predatie</a:t>
            </a:r>
          </a:p>
          <a:p>
            <a:pPr marL="342900" indent="-342900">
              <a:buAutoNum type="arabicPeriod"/>
            </a:pPr>
            <a:r>
              <a:rPr lang="nl-NL" sz="2400" dirty="0" smtClean="0"/>
              <a:t>Beweging rond de nestlocatie</a:t>
            </a:r>
          </a:p>
          <a:p>
            <a:pPr marL="342900" indent="-342900">
              <a:buAutoNum type="arabicPeriod"/>
            </a:pPr>
            <a:endParaRPr lang="nl-NL" sz="2400" dirty="0" smtClean="0"/>
          </a:p>
          <a:p>
            <a:pPr marL="342900" indent="-342900">
              <a:buAutoNum type="arabicPeriod"/>
            </a:pPr>
            <a:endParaRPr lang="nl-NL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4404852" y="3569110"/>
            <a:ext cx="4739148" cy="3288890"/>
            <a:chOff x="402681" y="2419361"/>
            <a:chExt cx="2445589" cy="1834192"/>
          </a:xfrm>
        </p:grpSpPr>
        <p:pic>
          <p:nvPicPr>
            <p:cNvPr id="5" name="Picture 5" descr="C:\Users\IrynaL\Dropbox\CHIRP\pictures\IMG_674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81" y="2419361"/>
              <a:ext cx="2445589" cy="1834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02681" y="4095682"/>
              <a:ext cx="682710" cy="137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000" dirty="0" smtClean="0">
                  <a:solidFill>
                    <a:schemeClr val="bg1"/>
                  </a:solidFill>
                </a:rPr>
                <a:t>© CHIRP</a:t>
              </a:r>
              <a:endParaRPr lang="nl-NL" sz="1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9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oude broedgebi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7584"/>
            <a:ext cx="9144000" cy="4069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488668"/>
            <a:ext cx="199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Westwouderpolder</a:t>
            </a:r>
            <a:endParaRPr lang="nl-NL" dirty="0"/>
          </a:p>
        </p:txBody>
      </p:sp>
      <p:sp>
        <p:nvSpPr>
          <p:cNvPr id="2" name="TextBox 1"/>
          <p:cNvSpPr txBox="1"/>
          <p:nvPr/>
        </p:nvSpPr>
        <p:spPr>
          <a:xfrm>
            <a:off x="286745" y="5244200"/>
            <a:ext cx="8057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000" dirty="0" smtClean="0"/>
              <a:t>Zendervogels zonder bekend broedsucces </a:t>
            </a:r>
            <a:r>
              <a:rPr lang="nl-NL" sz="2000" dirty="0" smtClean="0">
                <a:sym typeface="Wingdings" panose="05000000000000000000" pitchFamily="2" charset="2"/>
              </a:rPr>
              <a:t> broedsucces bepalen</a:t>
            </a:r>
            <a:endParaRPr lang="nl-NL" sz="2000" dirty="0" smtClean="0"/>
          </a:p>
          <a:p>
            <a:pPr marL="285750" indent="-285750">
              <a:buFontTx/>
              <a:buChar char="-"/>
            </a:pPr>
            <a:r>
              <a:rPr lang="nl-NL" sz="2000" dirty="0" smtClean="0"/>
              <a:t>Beweging rond nestlocatie en foerageergebied/tijd in verschillend habitat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5784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5323" y="4098471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 smtClean="0">
                <a:solidFill>
                  <a:schemeClr val="bg1"/>
                </a:solidFill>
              </a:rPr>
              <a:t>?</a:t>
            </a:r>
            <a:endParaRPr lang="nl-NL" sz="5400" dirty="0">
              <a:solidFill>
                <a:schemeClr val="bg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550739" y="4924808"/>
            <a:ext cx="1001486" cy="1034143"/>
          </a:xfrm>
          <a:prstGeom prst="wedgeEllipseCallout">
            <a:avLst>
              <a:gd name="adj1" fmla="val 73732"/>
              <a:gd name="adj2" fmla="val 20395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/>
          <p:cNvSpPr txBox="1"/>
          <p:nvPr/>
        </p:nvSpPr>
        <p:spPr>
          <a:xfrm>
            <a:off x="2798848" y="498021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 smtClean="0">
                <a:solidFill>
                  <a:schemeClr val="bg1"/>
                </a:solidFill>
              </a:rPr>
              <a:t>?</a:t>
            </a:r>
            <a:endParaRPr lang="nl-NL" sz="5400" dirty="0">
              <a:solidFill>
                <a:schemeClr val="bg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033571" y="4043065"/>
            <a:ext cx="1001486" cy="1034143"/>
          </a:xfrm>
          <a:prstGeom prst="wedgeEllipseCallout">
            <a:avLst>
              <a:gd name="adj1" fmla="val -33877"/>
              <a:gd name="adj2" fmla="val 625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xtBox 7"/>
          <p:cNvSpPr txBox="1"/>
          <p:nvPr/>
        </p:nvSpPr>
        <p:spPr>
          <a:xfrm>
            <a:off x="3655397" y="3890665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dirty="0" smtClean="0">
                <a:solidFill>
                  <a:schemeClr val="bg1"/>
                </a:solidFill>
              </a:rPr>
              <a:t>?</a:t>
            </a:r>
            <a:endParaRPr lang="nl-NL" sz="5400" dirty="0">
              <a:solidFill>
                <a:schemeClr val="bg1"/>
              </a:solidFill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3407288" y="3890665"/>
            <a:ext cx="1001486" cy="1034143"/>
          </a:xfrm>
          <a:prstGeom prst="wedgeEllipseCallout">
            <a:avLst>
              <a:gd name="adj1" fmla="val 9602"/>
              <a:gd name="adj2" fmla="val 82500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14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485161"/>
              </p:ext>
            </p:extLst>
          </p:nvPr>
        </p:nvGraphicFramePr>
        <p:xfrm>
          <a:off x="303749" y="1747111"/>
          <a:ext cx="6891337" cy="4173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160" y="177450"/>
            <a:ext cx="2730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Begin mei: 1 mei – 10 mei</a:t>
            </a:r>
          </a:p>
          <a:p>
            <a:endParaRPr lang="nl-NL" dirty="0"/>
          </a:p>
          <a:p>
            <a:r>
              <a:rPr lang="nl-NL" dirty="0" smtClean="0"/>
              <a:t>Half mei: 11 mei – 20 mei</a:t>
            </a:r>
          </a:p>
          <a:p>
            <a:endParaRPr lang="nl-NL" dirty="0"/>
          </a:p>
          <a:p>
            <a:r>
              <a:rPr lang="nl-NL" b="1" dirty="0" smtClean="0"/>
              <a:t>Eind mei: 21 mei – 31 mei</a:t>
            </a:r>
          </a:p>
          <a:p>
            <a:endParaRPr lang="nl-NL" dirty="0"/>
          </a:p>
          <a:p>
            <a:r>
              <a:rPr lang="nl-NL" dirty="0" smtClean="0"/>
              <a:t>Begin juni: 1 juni – 11 juni</a:t>
            </a:r>
          </a:p>
          <a:p>
            <a:endParaRPr lang="nl-NL" dirty="0"/>
          </a:p>
          <a:p>
            <a:r>
              <a:rPr lang="nl-NL" dirty="0" smtClean="0"/>
              <a:t>Half juni: 12 juni – 20 juni</a:t>
            </a:r>
          </a:p>
          <a:p>
            <a:endParaRPr lang="nl-NL" dirty="0"/>
          </a:p>
          <a:p>
            <a:r>
              <a:rPr lang="nl-NL" dirty="0" smtClean="0"/>
              <a:t>Eind juni: 21 juni – 30 juni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43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56" y="371302"/>
            <a:ext cx="6614597" cy="61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43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55904" y="1680750"/>
          <a:ext cx="6833616" cy="232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7872">
                  <a:extLst>
                    <a:ext uri="{9D8B030D-6E8A-4147-A177-3AD203B41FA5}">
                      <a16:colId xmlns:a16="http://schemas.microsoft.com/office/drawing/2014/main" xmlns="" val="2048535083"/>
                    </a:ext>
                  </a:extLst>
                </a:gridCol>
                <a:gridCol w="2277872">
                  <a:extLst>
                    <a:ext uri="{9D8B030D-6E8A-4147-A177-3AD203B41FA5}">
                      <a16:colId xmlns:a16="http://schemas.microsoft.com/office/drawing/2014/main" xmlns="" val="2246122341"/>
                    </a:ext>
                  </a:extLst>
                </a:gridCol>
                <a:gridCol w="2277872">
                  <a:extLst>
                    <a:ext uri="{9D8B030D-6E8A-4147-A177-3AD203B41FA5}">
                      <a16:colId xmlns:a16="http://schemas.microsoft.com/office/drawing/2014/main" xmlns="" val="3409089484"/>
                    </a:ext>
                  </a:extLst>
                </a:gridCol>
              </a:tblGrid>
              <a:tr h="581152">
                <a:tc>
                  <a:txBody>
                    <a:bodyPr/>
                    <a:lstStyle/>
                    <a:p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baseline="0" dirty="0" err="1" smtClean="0"/>
                        <a:t>Eifase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Kuikenfase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3766260"/>
                  </a:ext>
                </a:extLst>
              </a:tr>
              <a:tr h="581152">
                <a:tc>
                  <a:txBody>
                    <a:bodyPr/>
                    <a:lstStyle/>
                    <a:p>
                      <a:r>
                        <a:rPr lang="en-GB" sz="2400" noProof="0" dirty="0" err="1" smtClean="0"/>
                        <a:t>Succesvol</a:t>
                      </a:r>
                      <a:endParaRPr lang="en-GB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 56 (75%)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16 (31%)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1117553"/>
                  </a:ext>
                </a:extLst>
              </a:tr>
              <a:tr h="581152">
                <a:tc>
                  <a:txBody>
                    <a:bodyPr/>
                    <a:lstStyle/>
                    <a:p>
                      <a:r>
                        <a:rPr lang="en-GB" sz="2400" noProof="0" dirty="0" err="1" smtClean="0"/>
                        <a:t>Mislukt</a:t>
                      </a:r>
                      <a:endParaRPr lang="en-GB" sz="2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19 (25%)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36 (69%)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8484928"/>
                  </a:ext>
                </a:extLst>
              </a:tr>
              <a:tr h="581152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Total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75 (100%)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52 (100%)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2544247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628650" y="26257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/>
              <a:t>Ei-overleving vs. kuikenoverleving</a:t>
            </a:r>
            <a:endParaRPr lang="nl-NL" dirty="0"/>
          </a:p>
        </p:txBody>
      </p:sp>
      <p:sp>
        <p:nvSpPr>
          <p:cNvPr id="9" name="Rectangle 8"/>
          <p:cNvSpPr/>
          <p:nvPr/>
        </p:nvSpPr>
        <p:spPr>
          <a:xfrm>
            <a:off x="3066473" y="2324609"/>
            <a:ext cx="1200727" cy="3971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tangle 9"/>
          <p:cNvSpPr/>
          <p:nvPr/>
        </p:nvSpPr>
        <p:spPr>
          <a:xfrm>
            <a:off x="5376581" y="2303402"/>
            <a:ext cx="1200727" cy="3971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628650" y="5052292"/>
            <a:ext cx="2658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2017 </a:t>
            </a:r>
            <a:r>
              <a:rPr lang="nl-NL" dirty="0" smtClean="0">
                <a:sym typeface="Wingdings" panose="05000000000000000000" pitchFamily="2" charset="2"/>
              </a:rPr>
              <a:t> 0,12 kuikens/paar</a:t>
            </a:r>
          </a:p>
          <a:p>
            <a:r>
              <a:rPr lang="nl-NL" dirty="0" smtClean="0">
                <a:sym typeface="Wingdings" panose="05000000000000000000" pitchFamily="2" charset="2"/>
              </a:rPr>
              <a:t>2018  0,28 kuikens/paar</a:t>
            </a: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4637976" y="5190791"/>
            <a:ext cx="406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0,35 kuikens/paar voor stabiele populatie</a:t>
            </a:r>
            <a:endParaRPr lang="nl-NL" dirty="0"/>
          </a:p>
        </p:txBody>
      </p:sp>
      <p:sp>
        <p:nvSpPr>
          <p:cNvPr id="6" name="Right Arrow 5"/>
          <p:cNvSpPr/>
          <p:nvPr/>
        </p:nvSpPr>
        <p:spPr>
          <a:xfrm>
            <a:off x="3414532" y="5220182"/>
            <a:ext cx="1053296" cy="3009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13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867384"/>
              </p:ext>
            </p:extLst>
          </p:nvPr>
        </p:nvGraphicFramePr>
        <p:xfrm>
          <a:off x="337126" y="450272"/>
          <a:ext cx="8594437" cy="5433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716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5993297"/>
            <a:ext cx="9144000" cy="8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7" t="4562" r="22665"/>
          <a:stretch/>
        </p:blipFill>
        <p:spPr>
          <a:xfrm>
            <a:off x="228600" y="130268"/>
            <a:ext cx="3882139" cy="64461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2528" y="5124128"/>
            <a:ext cx="55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16% (n=4)</a:t>
            </a:r>
            <a:endParaRPr lang="nl-N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951" y="3521204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34% (n=13)</a:t>
            </a:r>
            <a:endParaRPr lang="nl-N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45212" y="1542396"/>
            <a:ext cx="59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18% (n=2)</a:t>
            </a:r>
            <a:endParaRPr lang="nl-N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143439" y="1712185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82% (n=9)</a:t>
            </a:r>
            <a:endParaRPr lang="nl-NL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322660" y="3537849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66% (n=25)</a:t>
            </a:r>
            <a:endParaRPr lang="nl-NL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28641" y="5293645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84% (n=21)</a:t>
            </a:r>
            <a:endParaRPr lang="nl-NL" sz="1200" dirty="0"/>
          </a:p>
        </p:txBody>
      </p:sp>
      <p:sp>
        <p:nvSpPr>
          <p:cNvPr id="21" name="Afgeschuind enkele hoek rechthoek 26"/>
          <p:cNvSpPr/>
          <p:nvPr/>
        </p:nvSpPr>
        <p:spPr bwMode="auto">
          <a:xfrm flipV="1">
            <a:off x="0" y="6716608"/>
            <a:ext cx="9144000" cy="141000"/>
          </a:xfrm>
          <a:prstGeom prst="snip1Rect">
            <a:avLst/>
          </a:prstGeom>
          <a:solidFill>
            <a:srgbClr val="004982"/>
          </a:solidFill>
          <a:ln w="12700" cap="flat" cmpd="sng" algn="ctr">
            <a:solidFill>
              <a:srgbClr val="00498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47150" tIns="24518" rIns="47150" bIns="24518"/>
          <a:lstStyle>
            <a:lvl1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2pPr>
            <a:lvl3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3pPr>
            <a:lvl4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4pPr>
            <a:lvl5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nl-NL" altLang="nl-NL" sz="373" dirty="0"/>
          </a:p>
        </p:txBody>
      </p:sp>
      <p:sp>
        <p:nvSpPr>
          <p:cNvPr id="7" name="TextBox 6"/>
          <p:cNvSpPr txBox="1"/>
          <p:nvPr/>
        </p:nvSpPr>
        <p:spPr>
          <a:xfrm>
            <a:off x="66667" y="1279954"/>
            <a:ext cx="644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Urbaan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972" y="3093937"/>
            <a:ext cx="7361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Grasland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585" y="4909479"/>
            <a:ext cx="8930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Akkerbouw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539396" y="6321287"/>
            <a:ext cx="5124361" cy="235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202" y="2880011"/>
            <a:ext cx="1247775" cy="7048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flipH="1">
            <a:off x="1610382" y="6350920"/>
            <a:ext cx="142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Ei-overleving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1877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5993297"/>
            <a:ext cx="9144000" cy="8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7" t="4562" r="22665"/>
          <a:stretch/>
        </p:blipFill>
        <p:spPr>
          <a:xfrm>
            <a:off x="228600" y="130268"/>
            <a:ext cx="3882139" cy="64461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2528" y="5124128"/>
            <a:ext cx="55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16% (n=4)</a:t>
            </a:r>
            <a:endParaRPr lang="nl-N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951" y="3521204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34% (n=13)</a:t>
            </a:r>
            <a:endParaRPr lang="nl-N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45212" y="1542396"/>
            <a:ext cx="59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18% (n=2)</a:t>
            </a:r>
            <a:endParaRPr lang="nl-N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143439" y="1712185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82% (n=9)</a:t>
            </a:r>
            <a:endParaRPr lang="nl-NL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322660" y="3537849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66% (n=25)</a:t>
            </a:r>
            <a:endParaRPr lang="nl-NL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28641" y="5293645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84% (n=21)</a:t>
            </a:r>
            <a:endParaRPr lang="nl-NL" sz="1200" dirty="0"/>
          </a:p>
        </p:txBody>
      </p:sp>
      <p:sp>
        <p:nvSpPr>
          <p:cNvPr id="21" name="Afgeschuind enkele hoek rechthoek 26"/>
          <p:cNvSpPr/>
          <p:nvPr/>
        </p:nvSpPr>
        <p:spPr bwMode="auto">
          <a:xfrm flipV="1">
            <a:off x="0" y="6716608"/>
            <a:ext cx="9144000" cy="141000"/>
          </a:xfrm>
          <a:prstGeom prst="snip1Rect">
            <a:avLst/>
          </a:prstGeom>
          <a:solidFill>
            <a:srgbClr val="004982"/>
          </a:solidFill>
          <a:ln w="12700" cap="flat" cmpd="sng" algn="ctr">
            <a:solidFill>
              <a:srgbClr val="00498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47150" tIns="24518" rIns="47150" bIns="24518"/>
          <a:lstStyle>
            <a:lvl1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2pPr>
            <a:lvl3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3pPr>
            <a:lvl4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4pPr>
            <a:lvl5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nl-NL" altLang="nl-NL" sz="373" dirty="0"/>
          </a:p>
        </p:txBody>
      </p:sp>
      <p:sp>
        <p:nvSpPr>
          <p:cNvPr id="7" name="TextBox 6"/>
          <p:cNvSpPr txBox="1"/>
          <p:nvPr/>
        </p:nvSpPr>
        <p:spPr>
          <a:xfrm>
            <a:off x="66667" y="1279954"/>
            <a:ext cx="644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Urbaan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972" y="3093937"/>
            <a:ext cx="7361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Grasland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585" y="4909479"/>
            <a:ext cx="8930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Akkerbouw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1539396" y="6321287"/>
            <a:ext cx="5124361" cy="235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flipH="1">
            <a:off x="1610382" y="6350920"/>
            <a:ext cx="142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Ei-overleving</a:t>
            </a:r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9628" y="722469"/>
            <a:ext cx="9032318" cy="5031559"/>
            <a:chOff x="9628" y="722469"/>
            <a:chExt cx="9032318" cy="5031559"/>
          </a:xfrm>
        </p:grpSpPr>
        <p:pic>
          <p:nvPicPr>
            <p:cNvPr id="28" name="Picture 27" descr="C:\Users\IrynaL\Dropbox\CHIRP\Iryna\Flight Initiation Distance\Rplot02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5"/>
            <a:stretch/>
          </p:blipFill>
          <p:spPr bwMode="auto">
            <a:xfrm>
              <a:off x="16972" y="722469"/>
              <a:ext cx="9024974" cy="503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-804185" y="2600926"/>
              <a:ext cx="202773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2000" dirty="0" smtClean="0"/>
                <a:t>Eerste reactie (m)</a:t>
              </a:r>
              <a:endParaRPr lang="nl-NL" sz="20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711576" y="5200227"/>
              <a:ext cx="243092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l-NL" sz="2000" dirty="0" smtClean="0"/>
                <a:t>Vegetatiehoogte (cm)</a:t>
              </a:r>
              <a:endParaRPr lang="nl-NL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12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5993297"/>
            <a:ext cx="9144000" cy="8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477" t="4562" r="22665"/>
          <a:stretch/>
        </p:blipFill>
        <p:spPr>
          <a:xfrm>
            <a:off x="228600" y="130268"/>
            <a:ext cx="3882139" cy="644613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39339" y="135111"/>
            <a:ext cx="4762112" cy="6396438"/>
            <a:chOff x="3942874" y="516835"/>
            <a:chExt cx="4188992" cy="58586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14111" t="5238"/>
            <a:stretch/>
          </p:blipFill>
          <p:spPr>
            <a:xfrm>
              <a:off x="3942874" y="516835"/>
              <a:ext cx="4188992" cy="5858606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4377864" y="1923535"/>
              <a:ext cx="2224654" cy="3521424"/>
              <a:chOff x="4377864" y="1923535"/>
              <a:chExt cx="2224654" cy="35214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010638" y="5167960"/>
                <a:ext cx="9733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/>
                  <a:t>100% (n=25)</a:t>
                </a:r>
                <a:endParaRPr lang="nl-NL" sz="12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575859" y="1923535"/>
                <a:ext cx="8162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/>
                  <a:t>56% (n=5)</a:t>
                </a:r>
                <a:endParaRPr lang="nl-NL" sz="12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377864" y="1923535"/>
                <a:ext cx="8162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/>
                  <a:t>44% (n=8)</a:t>
                </a:r>
                <a:endParaRPr lang="nl-NL" sz="12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07721" y="3535771"/>
                <a:ext cx="8947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/>
                  <a:t>44% (n=11)</a:t>
                </a:r>
                <a:endParaRPr lang="nl-NL" sz="12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436282" y="3535771"/>
                <a:ext cx="89479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200" dirty="0" smtClean="0"/>
                  <a:t>56% (n=28)</a:t>
                </a:r>
                <a:endParaRPr lang="nl-NL" sz="1200" dirty="0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932528" y="5124128"/>
            <a:ext cx="55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16% (n=4)</a:t>
            </a:r>
            <a:endParaRPr lang="nl-NL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990951" y="3521204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34% (n=13)</a:t>
            </a:r>
            <a:endParaRPr lang="nl-NL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945212" y="1542396"/>
            <a:ext cx="594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18% (n=2)</a:t>
            </a:r>
            <a:endParaRPr lang="nl-NL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143439" y="1712185"/>
            <a:ext cx="8162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82% (n=9)</a:t>
            </a:r>
            <a:endParaRPr lang="nl-NL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2322660" y="3537849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66% (n=25)</a:t>
            </a:r>
            <a:endParaRPr lang="nl-NL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928641" y="5293645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/>
              <a:t>84% (n=21)</a:t>
            </a:r>
            <a:endParaRPr lang="nl-NL" sz="1200" dirty="0"/>
          </a:p>
        </p:txBody>
      </p:sp>
      <p:sp>
        <p:nvSpPr>
          <p:cNvPr id="21" name="Afgeschuind enkele hoek rechthoek 26"/>
          <p:cNvSpPr/>
          <p:nvPr/>
        </p:nvSpPr>
        <p:spPr bwMode="auto">
          <a:xfrm flipV="1">
            <a:off x="0" y="6716608"/>
            <a:ext cx="9144000" cy="141000"/>
          </a:xfrm>
          <a:prstGeom prst="snip1Rect">
            <a:avLst/>
          </a:prstGeom>
          <a:solidFill>
            <a:srgbClr val="004982"/>
          </a:solidFill>
          <a:ln w="12700" cap="flat" cmpd="sng" algn="ctr">
            <a:solidFill>
              <a:srgbClr val="00498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lIns="47150" tIns="24518" rIns="47150" bIns="24518"/>
          <a:lstStyle>
            <a:lvl1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2pPr>
            <a:lvl3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3pPr>
            <a:lvl4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4pPr>
            <a:lvl5pPr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Lucida Sans Unicode" panose="020B0602030504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nl-NL" altLang="nl-NL" sz="373" dirty="0"/>
          </a:p>
        </p:txBody>
      </p:sp>
      <p:sp>
        <p:nvSpPr>
          <p:cNvPr id="7" name="TextBox 6"/>
          <p:cNvSpPr txBox="1"/>
          <p:nvPr/>
        </p:nvSpPr>
        <p:spPr>
          <a:xfrm>
            <a:off x="66667" y="1279954"/>
            <a:ext cx="64472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Urbaan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6972" y="3093937"/>
            <a:ext cx="7361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Grasland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19585" y="4909479"/>
            <a:ext cx="8930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200" dirty="0" smtClean="0"/>
              <a:t>Akkerbouw</a:t>
            </a:r>
            <a:endParaRPr lang="en-US" sz="1200" dirty="0"/>
          </a:p>
        </p:txBody>
      </p:sp>
      <p:sp>
        <p:nvSpPr>
          <p:cNvPr id="24" name="Rectangle 23"/>
          <p:cNvSpPr/>
          <p:nvPr/>
        </p:nvSpPr>
        <p:spPr>
          <a:xfrm>
            <a:off x="7815469" y="3143323"/>
            <a:ext cx="788504" cy="227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overleefd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81730" y="2954479"/>
            <a:ext cx="636104" cy="238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 smtClean="0">
                <a:solidFill>
                  <a:schemeClr val="tx1"/>
                </a:solidFill>
              </a:rPr>
              <a:t>mislukt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39396" y="6321287"/>
            <a:ext cx="5124361" cy="235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511" y="2904704"/>
            <a:ext cx="1247775" cy="7048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flipH="1">
            <a:off x="1610382" y="6350920"/>
            <a:ext cx="142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Ei-overleving</a:t>
            </a:r>
            <a:endParaRPr lang="nl-NL" dirty="0"/>
          </a:p>
        </p:txBody>
      </p:sp>
      <p:sp>
        <p:nvSpPr>
          <p:cNvPr id="27" name="TextBox 26"/>
          <p:cNvSpPr txBox="1"/>
          <p:nvPr/>
        </p:nvSpPr>
        <p:spPr>
          <a:xfrm flipH="1">
            <a:off x="5053543" y="6346883"/>
            <a:ext cx="216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Kuikenoverleving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633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" y="81142"/>
            <a:ext cx="8889357" cy="64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0308" y="965241"/>
            <a:ext cx="6318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000" dirty="0" smtClean="0"/>
              <a:t>Data over kuikengroei (2018 &amp; 2019)</a:t>
            </a:r>
          </a:p>
          <a:p>
            <a:pPr marL="285750" indent="-285750">
              <a:buFontTx/>
              <a:buChar char="-"/>
            </a:pPr>
            <a:r>
              <a:rPr lang="nl-NL" sz="2000" dirty="0" smtClean="0"/>
              <a:t>Voedselaanbod, wormen in verschillend habitat</a:t>
            </a:r>
          </a:p>
          <a:p>
            <a:endParaRPr lang="nl-NL" sz="2000" dirty="0"/>
          </a:p>
        </p:txBody>
      </p:sp>
      <p:pic>
        <p:nvPicPr>
          <p:cNvPr id="6" name="Picture 2" descr="P:\Fotos Bruno\DSCN4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75" y="2269487"/>
            <a:ext cx="2442920" cy="18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42075" y="2269487"/>
            <a:ext cx="1364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 smtClean="0">
                <a:solidFill>
                  <a:schemeClr val="bg1"/>
                </a:solidFill>
              </a:rPr>
              <a:t>© Bruno </a:t>
            </a:r>
            <a:r>
              <a:rPr lang="nl-NL" sz="900" dirty="0">
                <a:solidFill>
                  <a:schemeClr val="bg1"/>
                </a:solidFill>
              </a:rPr>
              <a:t>Ens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498" y="2269487"/>
            <a:ext cx="2466304" cy="184972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06977" y="193272"/>
            <a:ext cx="7886700" cy="132556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smtClean="0"/>
              <a:t>Kuikengroei en voedselaanbod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097172" y="2255749"/>
            <a:ext cx="5902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900" dirty="0" smtClean="0">
                <a:solidFill>
                  <a:schemeClr val="bg1"/>
                </a:solidFill>
              </a:rPr>
              <a:t>© CHIRP</a:t>
            </a:r>
            <a:endParaRPr lang="nl-NL" sz="900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43636" y="2255749"/>
            <a:ext cx="2445589" cy="1834192"/>
            <a:chOff x="402681" y="2419361"/>
            <a:chExt cx="2445589" cy="1834192"/>
          </a:xfrm>
        </p:grpSpPr>
        <p:pic>
          <p:nvPicPr>
            <p:cNvPr id="5" name="Picture 5" descr="C:\Users\IrynaL\Dropbox\CHIRP\pictures\IMG_674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81" y="2419361"/>
              <a:ext cx="2445589" cy="1834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430308" y="4002986"/>
              <a:ext cx="590226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900" dirty="0" smtClean="0">
                  <a:solidFill>
                    <a:schemeClr val="bg1"/>
                  </a:solidFill>
                </a:rPr>
                <a:t>© CHIRP</a:t>
              </a:r>
              <a:endParaRPr lang="nl-NL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402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676</TotalTime>
  <Words>453</Words>
  <Application>Microsoft Office PowerPoint</Application>
  <PresentationFormat>On-screen Show (4:3)</PresentationFormat>
  <Paragraphs>152</Paragraphs>
  <Slides>23</Slides>
  <Notes>11</Notes>
  <HiddenSlides>4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NIOO-KNAW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Frauendorf, Magali</dc:creator>
  <cp:lastModifiedBy>Kolk, Henk-Jan van der</cp:lastModifiedBy>
  <cp:revision>40</cp:revision>
  <dcterms:created xsi:type="dcterms:W3CDTF">2018-10-06T08:24:24Z</dcterms:created>
  <dcterms:modified xsi:type="dcterms:W3CDTF">2018-10-16T15:12:25Z</dcterms:modified>
</cp:coreProperties>
</file>