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42" r:id="rId17"/>
    <p:sldId id="338" r:id="rId18"/>
    <p:sldId id="339" r:id="rId19"/>
    <p:sldId id="340" r:id="rId20"/>
    <p:sldId id="343" r:id="rId21"/>
    <p:sldId id="341" r:id="rId22"/>
    <p:sldId id="344" r:id="rId23"/>
    <p:sldId id="349" r:id="rId24"/>
    <p:sldId id="348" r:id="rId25"/>
    <p:sldId id="351" r:id="rId26"/>
    <p:sldId id="346" r:id="rId27"/>
    <p:sldId id="347" r:id="rId28"/>
    <p:sldId id="307" r:id="rId29"/>
    <p:sldId id="352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153E4317-4EFC-4937-BE04-20CD4C3094AB}">
          <p14:sldIdLst>
            <p14:sldId id="256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2"/>
            <p14:sldId id="338"/>
            <p14:sldId id="339"/>
            <p14:sldId id="340"/>
            <p14:sldId id="343"/>
            <p14:sldId id="341"/>
            <p14:sldId id="344"/>
            <p14:sldId id="349"/>
            <p14:sldId id="348"/>
            <p14:sldId id="351"/>
            <p14:sldId id="346"/>
            <p14:sldId id="347"/>
            <p14:sldId id="307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37D"/>
    <a:srgbClr val="BFC3C6"/>
    <a:srgbClr val="485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8" autoAdjust="0"/>
    <p:restoredTop sz="96416" autoAdjust="0"/>
  </p:normalViewPr>
  <p:slideViewPr>
    <p:cSldViewPr>
      <p:cViewPr varScale="1">
        <p:scale>
          <a:sx n="113" d="100"/>
          <a:sy n="113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5198-7BC0-4FA2-8758-CFCC966A4CA9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089E2-C1BC-4748-88B9-5DC74A7810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4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powerpoint_oranjecirk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313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836712"/>
            <a:ext cx="4968552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3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276674"/>
            <a:ext cx="4536504" cy="1728390"/>
          </a:xfrm>
        </p:spPr>
        <p:txBody>
          <a:bodyPr>
            <a:normAutofit/>
          </a:bodyPr>
          <a:lstStyle>
            <a:lvl2pPr marL="457200" indent="0" algn="l">
              <a:buNone/>
              <a:defRPr sz="2000"/>
            </a:lvl2pPr>
          </a:lstStyle>
          <a:p>
            <a:pPr lvl="1"/>
            <a:r>
              <a:rPr lang="nl-NL" dirty="0"/>
              <a:t>Naam lezinghouder(s)</a:t>
            </a:r>
          </a:p>
        </p:txBody>
      </p:sp>
      <p:pic>
        <p:nvPicPr>
          <p:cNvPr id="23" name="Afbeelding 22" descr="cirkel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" y="-25648"/>
            <a:ext cx="2163901" cy="3431764"/>
          </a:xfrm>
          <a:prstGeom prst="rect">
            <a:avLst/>
          </a:prstGeom>
        </p:spPr>
      </p:pic>
      <p:pic>
        <p:nvPicPr>
          <p:cNvPr id="25" name="Afbeelding 24" descr="cirkel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" y="-27384"/>
            <a:ext cx="1219099" cy="1865222"/>
          </a:xfrm>
          <a:prstGeom prst="rect">
            <a:avLst/>
          </a:prstGeom>
        </p:spPr>
      </p:pic>
      <p:pic>
        <p:nvPicPr>
          <p:cNvPr id="27" name="Afbeelding 26" descr="cirkel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851920" cy="22580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38164"/>
            <a:ext cx="4113230" cy="31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5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ogo">
    <p:bg>
      <p:bgPr>
        <a:gradFill flip="none" rotWithShape="1">
          <a:gsLst>
            <a:gs pos="0">
              <a:srgbClr val="00637D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1" name="Rechte verbindingslijn 20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26" name="Afbeelding 25" descr="logo_p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8370"/>
            <a:ext cx="644489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, cirkels, gradient">
    <p:bg>
      <p:bgPr>
        <a:gradFill flip="none" rotWithShape="1">
          <a:gsLst>
            <a:gs pos="0">
              <a:srgbClr val="00637D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16" name="Afbeelding 15" descr="cirkel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527"/>
            <a:ext cx="1763688" cy="709472"/>
          </a:xfrm>
          <a:prstGeom prst="rect">
            <a:avLst/>
          </a:prstGeom>
        </p:spPr>
      </p:pic>
      <p:pic>
        <p:nvPicPr>
          <p:cNvPr id="17" name="Afbeelding 16" descr="cirkels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2" y="5658468"/>
            <a:ext cx="1431440" cy="1199531"/>
          </a:xfrm>
          <a:prstGeom prst="rect">
            <a:avLst/>
          </a:prstGeom>
        </p:spPr>
      </p:pic>
      <p:pic>
        <p:nvPicPr>
          <p:cNvPr id="22" name="Afbeelding 21" descr="logo_pp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8370"/>
            <a:ext cx="644489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47333-6066-4ACE-A0A4-DEAF49600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DC65-A48E-4DD4-AAE5-E5C4B3AE0D3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3955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met cirk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20" name="Afbeelding 19" descr="cirkel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527"/>
            <a:ext cx="1763688" cy="709472"/>
          </a:xfrm>
          <a:prstGeom prst="rect">
            <a:avLst/>
          </a:prstGeom>
        </p:spPr>
      </p:pic>
      <p:pic>
        <p:nvPicPr>
          <p:cNvPr id="21" name="Afbeelding 20" descr="cirkels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2" y="5658468"/>
            <a:ext cx="1431440" cy="11995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zonder cirk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19" name="Rechte verbindingslijn 18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3353-CF7F-4A87-B265-7C4ECD9F9125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C41C-B39B-4498-9414-A3C37EAD9241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3353-CF7F-4A87-B265-7C4ECD9F9125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C41C-B39B-4498-9414-A3C37EAD9241}" type="slidenum">
              <a:rPr lang="nl-NL" smtClean="0"/>
              <a:t>‹#›</a:t>
            </a:fld>
            <a:endParaRPr lang="nl-NL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2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48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 userDrawn="1"/>
        </p:nvSpPr>
        <p:spPr>
          <a:xfrm>
            <a:off x="179512" y="1166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rgbClr val="00637D"/>
                </a:solidFill>
                <a:latin typeface="Trebuchet MS" pitchFamily="34" charset="0"/>
              </a:rPr>
              <a:t>Sovon</a:t>
            </a:r>
            <a:r>
              <a:rPr lang="nl-NL" sz="1200" dirty="0">
                <a:solidFill>
                  <a:srgbClr val="00637D"/>
                </a:solidFill>
                <a:latin typeface="Trebuchet MS" pitchFamily="34" charset="0"/>
              </a:rPr>
              <a:t> Vogelonderzoek Nederland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79646"/>
                </a:solidFill>
              </a:defRPr>
            </a:lvl1pPr>
          </a:lstStyle>
          <a:p>
            <a:r>
              <a:rPr lang="nl-NL" dirty="0"/>
              <a:t>&gt;&gt; Titel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b="1" dirty="0">
                <a:solidFill>
                  <a:srgbClr val="F39200"/>
                </a:solidFill>
                <a:latin typeface="Trebuchet MS" pitchFamily="34" charset="0"/>
              </a:rPr>
              <a:t>&gt;&gt; Kop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3353-CF7F-4A87-B265-7C4ECD9F9125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C41C-B39B-4498-9414-A3C37EAD9241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b="1" dirty="0">
                <a:solidFill>
                  <a:srgbClr val="F39200"/>
                </a:solidFill>
                <a:latin typeface="Trebuchet MS" pitchFamily="34" charset="0"/>
              </a:rPr>
              <a:t>&gt;&gt; Kop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3353-CF7F-4A87-B265-7C4ECD9F9125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C41C-B39B-4498-9414-A3C37EAD9241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2" y="6148527"/>
            <a:ext cx="850527" cy="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b="1" dirty="0">
                <a:solidFill>
                  <a:srgbClr val="F39200"/>
                </a:solidFill>
                <a:latin typeface="Trebuchet MS" pitchFamily="34" charset="0"/>
              </a:rPr>
              <a:t>&gt;&gt; 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3353-CF7F-4A87-B265-7C4ECD9F9125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C41C-B39B-4498-9414-A3C37EAD9241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7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485156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37D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637D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637D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637D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637D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rpscholekster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912" y="836712"/>
            <a:ext cx="5184576" cy="1440160"/>
          </a:xfrm>
        </p:spPr>
        <p:txBody>
          <a:bodyPr>
            <a:noAutofit/>
          </a:bodyPr>
          <a:lstStyle/>
          <a:p>
            <a:r>
              <a:rPr lang="en-US" sz="5400" dirty="0"/>
              <a:t>A</a:t>
            </a:r>
            <a:r>
              <a:rPr lang="nl-NL" sz="5400" dirty="0" err="1"/>
              <a:t>lgemene</a:t>
            </a:r>
            <a:r>
              <a:rPr lang="nl-NL" sz="5400" dirty="0"/>
              <a:t> discussie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79912" y="2564904"/>
            <a:ext cx="3960440" cy="14401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Bruno Ens</a:t>
            </a:r>
          </a:p>
        </p:txBody>
      </p:sp>
    </p:spTree>
    <p:extLst>
      <p:ext uri="{BB962C8B-B14F-4D97-AF65-F5344CB8AC3E}">
        <p14:creationId xmlns:p14="http://schemas.microsoft.com/office/powerpoint/2010/main" val="306992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43C25E5-21B5-4D2E-9322-774D68C7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CHIRP</a:t>
            </a:r>
          </a:p>
          <a:p>
            <a:pPr lvl="1"/>
            <a:r>
              <a:rPr lang="en-US" dirty="0" err="1"/>
              <a:t>overstap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CR-birding</a:t>
            </a:r>
          </a:p>
          <a:p>
            <a:r>
              <a:rPr lang="en-US" dirty="0"/>
              <a:t>Van de </a:t>
            </a:r>
            <a:r>
              <a:rPr lang="en-US" dirty="0" err="1"/>
              <a:t>Hucht</a:t>
            </a:r>
            <a:r>
              <a:rPr lang="en-US" dirty="0"/>
              <a:t> de </a:t>
            </a:r>
            <a:r>
              <a:rPr lang="en-US" dirty="0" err="1"/>
              <a:t>Beukelaar</a:t>
            </a:r>
            <a:r>
              <a:rPr lang="en-US" dirty="0"/>
              <a:t> </a:t>
            </a:r>
            <a:r>
              <a:rPr lang="en-US" dirty="0" err="1"/>
              <a:t>stichting</a:t>
            </a:r>
            <a:r>
              <a:rPr lang="en-US" dirty="0"/>
              <a:t> &amp;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Steltloperwerkgroep</a:t>
            </a:r>
            <a:endParaRPr lang="en-US" dirty="0"/>
          </a:p>
          <a:p>
            <a:pPr lvl="1"/>
            <a:r>
              <a:rPr lang="en-US" dirty="0" err="1"/>
              <a:t>Notariskosten</a:t>
            </a:r>
            <a:endParaRPr lang="en-US" dirty="0"/>
          </a:p>
          <a:p>
            <a:pPr lvl="1"/>
            <a:r>
              <a:rPr lang="en-US" dirty="0" err="1"/>
              <a:t>Bijdrage</a:t>
            </a:r>
            <a:r>
              <a:rPr lang="en-US" dirty="0"/>
              <a:t> abonnement CR-birding</a:t>
            </a:r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107D47A-BD46-4C5D-848E-98586DCB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Money, money, money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relateerde afbeelding">
            <a:extLst>
              <a:ext uri="{FF2B5EF4-FFF2-40B4-BE49-F238E27FC236}">
                <a16:creationId xmlns="" xmlns:a16="http://schemas.microsoft.com/office/drawing/2014/main" id="{0D176B28-79E2-4C1D-B97F-5CA48CD8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" y="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gerrit gerritsen vogelbescherming">
            <a:extLst>
              <a:ext uri="{FF2B5EF4-FFF2-40B4-BE49-F238E27FC236}">
                <a16:creationId xmlns="" xmlns:a16="http://schemas.microsoft.com/office/drawing/2014/main" id="{6B22AD6F-20AF-4339-8AAB-D13985984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2"/>
          <a:stretch/>
        </p:blipFill>
        <p:spPr bwMode="auto">
          <a:xfrm>
            <a:off x="2411760" y="2575775"/>
            <a:ext cx="6732240" cy="43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7D7CF1-2536-4B40-8EAF-D750387642AE}"/>
              </a:ext>
            </a:extLst>
          </p:cNvPr>
          <p:cNvSpPr txBox="1"/>
          <p:nvPr/>
        </p:nvSpPr>
        <p:spPr>
          <a:xfrm>
            <a:off x="3575120" y="0"/>
            <a:ext cx="380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VDHDB: Monica Wesseling</a:t>
            </a:r>
            <a:endParaRPr lang="nl-NL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FE67CE-4B3D-4A3D-889E-935A29AABFCA}"/>
              </a:ext>
            </a:extLst>
          </p:cNvPr>
          <p:cNvSpPr txBox="1"/>
          <p:nvPr/>
        </p:nvSpPr>
        <p:spPr>
          <a:xfrm>
            <a:off x="5335563" y="2114110"/>
            <a:ext cx="380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NSWG: Gerrit Gerritsen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437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6293F03-5A3B-4922-AA3E-B14008C9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tot 5 </a:t>
            </a:r>
            <a:r>
              <a:rPr lang="en-US" dirty="0" err="1"/>
              <a:t>bestuurders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oprichting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3DB9C0D-799D-4B68-A06A-25AF2242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Stichting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Scholekster</a:t>
            </a:r>
            <a:endParaRPr lang="nl-NL" dirty="0"/>
          </a:p>
        </p:txBody>
      </p:sp>
      <p:pic>
        <p:nvPicPr>
          <p:cNvPr id="5" name="Picture 4" descr="A person standing in front of a bird&#10;&#10;Description generated with very high confidence">
            <a:extLst>
              <a:ext uri="{FF2B5EF4-FFF2-40B4-BE49-F238E27FC236}">
                <a16:creationId xmlns="" xmlns:a16="http://schemas.microsoft.com/office/drawing/2014/main" id="{1A0C65AD-0C66-4ECB-8E2F-EC99ECC5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60729"/>
            <a:ext cx="4064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275568-9600-4C8A-982A-5F18FCB02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260729"/>
            <a:ext cx="276352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7565FF0-A1B5-4E26-B614-D69F4982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Scholekster</a:t>
            </a:r>
            <a:r>
              <a:rPr lang="en-US" dirty="0"/>
              <a:t> </a:t>
            </a:r>
            <a:r>
              <a:rPr lang="en-US" dirty="0" err="1"/>
              <a:t>facebook</a:t>
            </a:r>
            <a:r>
              <a:rPr lang="en-US" dirty="0"/>
              <a:t> </a:t>
            </a:r>
            <a:r>
              <a:rPr lang="en-US" dirty="0" err="1"/>
              <a:t>pagina</a:t>
            </a:r>
            <a:endParaRPr lang="en-US" dirty="0"/>
          </a:p>
          <a:p>
            <a:r>
              <a:rPr lang="en-US" dirty="0" err="1"/>
              <a:t>Nieuwtjes</a:t>
            </a:r>
            <a:r>
              <a:rPr lang="en-US" dirty="0"/>
              <a:t> in </a:t>
            </a:r>
            <a:r>
              <a:rPr lang="en-US" dirty="0" err="1"/>
              <a:t>wadertrack</a:t>
            </a:r>
            <a:r>
              <a:rPr lang="en-US" dirty="0"/>
              <a:t> (</a:t>
            </a:r>
            <a:r>
              <a:rPr lang="en-US" dirty="0" err="1"/>
              <a:t>cr</a:t>
            </a:r>
            <a:r>
              <a:rPr lang="en-US" dirty="0"/>
              <a:t>-birding)</a:t>
            </a:r>
          </a:p>
          <a:p>
            <a:r>
              <a:rPr lang="en-US" dirty="0"/>
              <a:t>Emails (“Nieuwsbrief”)</a:t>
            </a:r>
          </a:p>
          <a:p>
            <a:r>
              <a:rPr lang="en-US" dirty="0"/>
              <a:t>Website www.chirpscholekster.nl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FA1F3F-7C44-4FC5-B4C3-84DD8E53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dirty="0" err="1"/>
              <a:t>Communicatie</a:t>
            </a:r>
            <a:r>
              <a:rPr lang="en-US" dirty="0"/>
              <a:t> met </a:t>
            </a:r>
            <a:r>
              <a:rPr lang="en-US" dirty="0" err="1"/>
              <a:t>vrijwilligers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9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78EE3C5-DBAF-4BFB-A8F0-EF42D03D4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“mother of all OYC news”</a:t>
            </a:r>
          </a:p>
          <a:p>
            <a:r>
              <a:rPr lang="en-US" dirty="0" err="1"/>
              <a:t>Nieuwtjes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met </a:t>
            </a:r>
            <a:r>
              <a:rPr lang="en-US" dirty="0" err="1"/>
              <a:t>facebook</a:t>
            </a:r>
            <a:endParaRPr lang="en-US" dirty="0"/>
          </a:p>
          <a:p>
            <a:pPr lvl="1"/>
            <a:r>
              <a:rPr lang="en-US" dirty="0"/>
              <a:t>Instagram?</a:t>
            </a:r>
          </a:p>
          <a:p>
            <a:pPr lvl="1"/>
            <a:r>
              <a:rPr lang="en-US" dirty="0"/>
              <a:t>Twitter??</a:t>
            </a:r>
          </a:p>
          <a:p>
            <a:r>
              <a:rPr lang="en-US" dirty="0" err="1"/>
              <a:t>Nieuwtjes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met </a:t>
            </a:r>
            <a:r>
              <a:rPr lang="en-US" dirty="0" err="1"/>
              <a:t>wadertrack</a:t>
            </a:r>
            <a:r>
              <a:rPr lang="en-US" dirty="0"/>
              <a:t>/</a:t>
            </a:r>
            <a:r>
              <a:rPr lang="en-US" dirty="0" err="1"/>
              <a:t>cr</a:t>
            </a:r>
            <a:r>
              <a:rPr lang="en-US" dirty="0"/>
              <a:t>-birding</a:t>
            </a:r>
          </a:p>
          <a:p>
            <a:r>
              <a:rPr lang="en-US" dirty="0"/>
              <a:t>“Nieuwsbrief” op basis </a:t>
            </a:r>
            <a:r>
              <a:rPr lang="en-US" dirty="0" err="1"/>
              <a:t>nieuwtjes</a:t>
            </a:r>
            <a:r>
              <a:rPr lang="en-US" dirty="0"/>
              <a:t> website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70169E7-9888-4BD7-A468-A5CA4390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www.chirpscholekster.nl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5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51222B-BCF1-4192-B4CF-7F1805FE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1" y="0"/>
            <a:ext cx="7852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51222B-BCF1-4192-B4CF-7F1805FE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1" y="0"/>
            <a:ext cx="78521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ECE1F8-8426-4834-910C-825FCDE1D3BD}"/>
              </a:ext>
            </a:extLst>
          </p:cNvPr>
          <p:cNvSpPr/>
          <p:nvPr/>
        </p:nvSpPr>
        <p:spPr>
          <a:xfrm>
            <a:off x="4499992" y="4311758"/>
            <a:ext cx="3240360" cy="2520280"/>
          </a:xfrm>
          <a:prstGeom prst="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3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05DC1C-9985-4841-8304-692D8BB2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72" y="0"/>
            <a:ext cx="8075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29FCDE-AA36-4E24-8529-C2FAE851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6" y="0"/>
            <a:ext cx="7948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BC6D19-FA20-48D8-AFFF-F0181CF8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55" y="0"/>
            <a:ext cx="7931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912" y="836712"/>
            <a:ext cx="5184576" cy="1440160"/>
          </a:xfrm>
        </p:spPr>
        <p:txBody>
          <a:bodyPr>
            <a:noAutofit/>
          </a:bodyPr>
          <a:lstStyle/>
          <a:p>
            <a:r>
              <a:rPr lang="en-US" sz="5400" dirty="0" err="1"/>
              <a:t>Laatste</a:t>
            </a:r>
            <a:r>
              <a:rPr lang="en-US" sz="5400" dirty="0"/>
              <a:t> </a:t>
            </a:r>
            <a:r>
              <a:rPr lang="en-US" sz="5400" dirty="0" err="1"/>
              <a:t>loodjes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79912" y="2564904"/>
            <a:ext cx="3960440" cy="14401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Bruno Ens</a:t>
            </a:r>
          </a:p>
        </p:txBody>
      </p:sp>
    </p:spTree>
    <p:extLst>
      <p:ext uri="{BB962C8B-B14F-4D97-AF65-F5344CB8AC3E}">
        <p14:creationId xmlns:p14="http://schemas.microsoft.com/office/powerpoint/2010/main" val="73679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51222B-BCF1-4192-B4CF-7F1805FE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1" y="0"/>
            <a:ext cx="78521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ECE1F8-8426-4834-910C-825FCDE1D3BD}"/>
              </a:ext>
            </a:extLst>
          </p:cNvPr>
          <p:cNvSpPr/>
          <p:nvPr/>
        </p:nvSpPr>
        <p:spPr>
          <a:xfrm>
            <a:off x="971600" y="1594116"/>
            <a:ext cx="3240360" cy="2520280"/>
          </a:xfrm>
          <a:prstGeom prst="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87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81ADAC-B41F-4050-B2C3-AB7B78D9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49" y="0"/>
            <a:ext cx="6163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7DFE65-ED07-4C0A-815C-51700510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889"/>
            <a:ext cx="9144000" cy="44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0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51222B-BCF1-4192-B4CF-7F1805FE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1" y="0"/>
            <a:ext cx="78521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ECE1F8-8426-4834-910C-825FCDE1D3BD}"/>
              </a:ext>
            </a:extLst>
          </p:cNvPr>
          <p:cNvSpPr/>
          <p:nvPr/>
        </p:nvSpPr>
        <p:spPr>
          <a:xfrm>
            <a:off x="971600" y="4318654"/>
            <a:ext cx="3240360" cy="2520280"/>
          </a:xfrm>
          <a:prstGeom prst="rect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69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123EEF-EA6A-4E57-B014-064F27B4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5"/>
            <a:ext cx="9144000" cy="67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9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6037582-76EC-48B7-9D0E-F41B2FD7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?</a:t>
            </a:r>
          </a:p>
          <a:p>
            <a:r>
              <a:rPr lang="en-US" dirty="0" err="1"/>
              <a:t>Suggesties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0732CD0-186C-485C-8BA1-41A2AFF7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www.chirpscholekster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“mother of all OYC news”?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7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04D1C89-E746-4BB9-9168-83A19DD6E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Voorstel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Jan of </a:t>
            </a:r>
            <a:r>
              <a:rPr lang="en-US" dirty="0" err="1"/>
              <a:t>febr</a:t>
            </a:r>
            <a:r>
              <a:rPr lang="en-US" dirty="0"/>
              <a:t> 2019</a:t>
            </a:r>
          </a:p>
          <a:p>
            <a:pPr lvl="1"/>
            <a:r>
              <a:rPr lang="en-US" dirty="0"/>
              <a:t>Zeeland</a:t>
            </a:r>
          </a:p>
          <a:p>
            <a:pPr lvl="1"/>
            <a:r>
              <a:rPr lang="en-US" dirty="0"/>
              <a:t>Burgh </a:t>
            </a:r>
            <a:r>
              <a:rPr lang="en-US" dirty="0" err="1"/>
              <a:t>Haamstede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2766868-D5E7-423E-809F-0D16D961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Scholekster</a:t>
            </a:r>
            <a:r>
              <a:rPr lang="en-US" dirty="0"/>
              <a:t> weekend #9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1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BDC07F3-14C2-4816-943D-3D67CEDE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28" y="0"/>
            <a:ext cx="6827143" cy="685800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="" xmlns:a16="http://schemas.microsoft.com/office/drawing/2014/main" id="{036ABF12-96A1-4F0F-A3A8-47D9D4762F8D}"/>
              </a:ext>
            </a:extLst>
          </p:cNvPr>
          <p:cNvSpPr/>
          <p:nvPr/>
        </p:nvSpPr>
        <p:spPr>
          <a:xfrm>
            <a:off x="3347864" y="2492896"/>
            <a:ext cx="288032" cy="28803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7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45"/>
            <a:ext cx="9144000" cy="607325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6797"/>
            <a:ext cx="9144000" cy="79154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485156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defRPr/>
            </a:pPr>
            <a:r>
              <a:rPr lang="nl-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15/16 februari 2014: weekend #4 Zeeland </a:t>
            </a:r>
          </a:p>
        </p:txBody>
      </p:sp>
    </p:spTree>
    <p:extLst>
      <p:ext uri="{BB962C8B-B14F-4D97-AF65-F5344CB8AC3E}">
        <p14:creationId xmlns:p14="http://schemas.microsoft.com/office/powerpoint/2010/main" val="236681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9A05545-D9E1-4734-A366-9C79BFD3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Ringen</a:t>
            </a:r>
            <a:r>
              <a:rPr lang="en-US" dirty="0"/>
              <a:t> </a:t>
            </a:r>
            <a:r>
              <a:rPr lang="en-US" dirty="0" err="1"/>
              <a:t>aflezen</a:t>
            </a:r>
            <a:endParaRPr lang="en-US" dirty="0"/>
          </a:p>
          <a:p>
            <a:r>
              <a:rPr lang="en-US" dirty="0" err="1"/>
              <a:t>Voordrachten</a:t>
            </a:r>
            <a:endParaRPr lang="en-US" dirty="0"/>
          </a:p>
          <a:p>
            <a:pPr lvl="1"/>
            <a:r>
              <a:rPr lang="en-US" dirty="0"/>
              <a:t>CHIRP</a:t>
            </a:r>
          </a:p>
          <a:p>
            <a:pPr lvl="1"/>
            <a:r>
              <a:rPr lang="en-US" dirty="0"/>
              <a:t>Ringers</a:t>
            </a:r>
          </a:p>
          <a:p>
            <a:pPr lvl="1"/>
            <a:r>
              <a:rPr lang="en-US" dirty="0" err="1"/>
              <a:t>Aflezers</a:t>
            </a:r>
            <a:endParaRPr lang="en-US" dirty="0"/>
          </a:p>
          <a:p>
            <a:pPr lvl="1"/>
            <a:r>
              <a:rPr lang="en-US" dirty="0" err="1"/>
              <a:t>Belgen</a:t>
            </a:r>
            <a:endParaRPr lang="en-US" dirty="0"/>
          </a:p>
          <a:p>
            <a:pPr lvl="1"/>
            <a:r>
              <a:rPr lang="en-US" dirty="0" err="1"/>
              <a:t>Deltawerken</a:t>
            </a:r>
            <a:endParaRPr lang="en-US" dirty="0"/>
          </a:p>
          <a:p>
            <a:r>
              <a:rPr lang="en-US" dirty="0" err="1"/>
              <a:t>Biometrie</a:t>
            </a:r>
            <a:r>
              <a:rPr lang="en-US" dirty="0"/>
              <a:t> </a:t>
            </a:r>
            <a:r>
              <a:rPr lang="en-US" dirty="0" err="1"/>
              <a:t>meten</a:t>
            </a:r>
            <a:r>
              <a:rPr lang="en-US" dirty="0"/>
              <a:t>?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570791C-605A-4DFA-A4FA-98767219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393635A-927C-4457-B425-16B5B6D2F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Stichting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Scholekster</a:t>
            </a:r>
            <a:endParaRPr lang="en-US" dirty="0"/>
          </a:p>
          <a:p>
            <a:r>
              <a:rPr lang="en-US" dirty="0"/>
              <a:t>CHIRP website</a:t>
            </a:r>
          </a:p>
          <a:p>
            <a:r>
              <a:rPr lang="en-US" dirty="0" err="1"/>
              <a:t>Scholekster</a:t>
            </a:r>
            <a:r>
              <a:rPr lang="en-US" dirty="0"/>
              <a:t> weekend #9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F4C87D1-F718-408E-8DBE-8B2E5D6D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Onderwerpen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74CF4DA-4DD8-4640-924D-CD6108538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dirty="0" err="1"/>
              <a:t>Leuke</a:t>
            </a:r>
            <a:r>
              <a:rPr lang="en-US" dirty="0"/>
              <a:t>” </a:t>
            </a:r>
            <a:r>
              <a:rPr lang="en-US" dirty="0" err="1"/>
              <a:t>afkorting</a:t>
            </a:r>
            <a:r>
              <a:rPr lang="en-US" dirty="0"/>
              <a:t>: SOS</a:t>
            </a:r>
          </a:p>
          <a:p>
            <a:r>
              <a:rPr lang="en-US" dirty="0" err="1"/>
              <a:t>Doelstellingen</a:t>
            </a:r>
            <a:endParaRPr lang="en-US" dirty="0"/>
          </a:p>
          <a:p>
            <a:pPr lvl="1"/>
            <a:r>
              <a:rPr lang="nl-NL" dirty="0"/>
              <a:t>het initiëren, stimuleren en uitvoeren van wetenschappelijk onderzoek naar Scholeksters (</a:t>
            </a:r>
            <a:r>
              <a:rPr lang="nl-NL" i="1" dirty="0" err="1"/>
              <a:t>Haematopus</a:t>
            </a:r>
            <a:r>
              <a:rPr lang="nl-NL" i="1" dirty="0"/>
              <a:t> ostralegus</a:t>
            </a:r>
            <a:r>
              <a:rPr lang="nl-NL" dirty="0"/>
              <a:t>) en hun leefgebieden, mede ten dienste van de natuurbescherming;</a:t>
            </a:r>
          </a:p>
          <a:p>
            <a:pPr lvl="1"/>
            <a:r>
              <a:rPr lang="nl-NL" dirty="0"/>
              <a:t>de overdracht van kennis met betrekking tot het beheer van Scholeksterpopulaties en hun leefgebieden</a:t>
            </a:r>
          </a:p>
          <a:p>
            <a:pPr lvl="1"/>
            <a:r>
              <a:rPr lang="nl-NL" dirty="0"/>
              <a:t>het verrichten van alle verdere handelingen, die met het vorenstaande in de ruimste zin verband houden of daartoe bevorderlijk kunnen zijn</a:t>
            </a:r>
          </a:p>
          <a:p>
            <a:pPr lvl="1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E954472-0262-4835-9614-8ED5EB75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Stichting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Scholekster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B4DE524-0760-4830-8D72-4089B5D1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het uitvoeren van wetenschappelijk onderzoek naar Scholeksters</a:t>
            </a:r>
          </a:p>
          <a:p>
            <a:r>
              <a:rPr lang="nl-NL" dirty="0"/>
              <a:t>het publiceren van onderzoeksresultaten;</a:t>
            </a:r>
          </a:p>
          <a:p>
            <a:r>
              <a:rPr lang="nl-NL" dirty="0"/>
              <a:t>het verwerven van fondsen ter ondersteuning van het doel van de stichting;</a:t>
            </a:r>
          </a:p>
          <a:p>
            <a:r>
              <a:rPr lang="nl-NL" dirty="0"/>
              <a:t>het faciliteren van Scholekster ringgroepen en waarnemers;</a:t>
            </a:r>
          </a:p>
          <a:p>
            <a:r>
              <a:rPr lang="nl-NL" dirty="0"/>
              <a:t>(het faciliteren van) de vergaring, bewaarneming en centrale toegankelijkheid van Scholekster gegevens  	</a:t>
            </a:r>
          </a:p>
          <a:p>
            <a:r>
              <a:rPr lang="nl-NL" dirty="0"/>
              <a:t>alle andere activiteiten, welke strekken tot het bereiken van het doel der stichting.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67C4D1-53D3-4987-9997-FC2A8C39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Verwezenlijken</a:t>
            </a:r>
            <a:r>
              <a:rPr lang="en-US" dirty="0"/>
              <a:t> </a:t>
            </a:r>
            <a:r>
              <a:rPr lang="en-US" dirty="0" err="1"/>
              <a:t>doelstellingen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2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B4DE524-0760-4830-8D72-4089B5D1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het uitvoeren van wetenschappelijk onderzoek naar Scholeksters</a:t>
            </a:r>
          </a:p>
          <a:p>
            <a:r>
              <a:rPr lang="nl-NL" dirty="0"/>
              <a:t>het publiceren van onderzoeksresultaten</a:t>
            </a:r>
          </a:p>
          <a:p>
            <a:r>
              <a:rPr lang="nl-NL" dirty="0">
                <a:solidFill>
                  <a:srgbClr val="FF0000"/>
                </a:solidFill>
              </a:rPr>
              <a:t>het verwerven van fondsen ter ondersteuning van het doel van de stichting</a:t>
            </a: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het faciliteren van Scholekster ringgroepen en waarnemers</a:t>
            </a:r>
          </a:p>
          <a:p>
            <a:r>
              <a:rPr lang="nl-NL" dirty="0">
                <a:solidFill>
                  <a:srgbClr val="FF0000"/>
                </a:solidFill>
              </a:rPr>
              <a:t>(het faciliteren van) de vergaring, bewaarneming en centrale toegankelijkheid van Scholekster gegevens  </a:t>
            </a:r>
            <a:r>
              <a:rPr lang="nl-NL" dirty="0"/>
              <a:t>	</a:t>
            </a:r>
          </a:p>
          <a:p>
            <a:r>
              <a:rPr lang="nl-NL" dirty="0"/>
              <a:t>alle andere activiteiten, welke strekken tot het bereiken van het doel der stichting.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67C4D1-53D3-4987-9997-FC2A8C39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Verwezenlijken</a:t>
            </a:r>
            <a:r>
              <a:rPr lang="en-US" dirty="0"/>
              <a:t> </a:t>
            </a:r>
            <a:r>
              <a:rPr lang="en-US" dirty="0" err="1"/>
              <a:t>doelstellingen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0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AA73677-D51A-4348-99D3-E0987DA22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Overstap</a:t>
            </a:r>
            <a:r>
              <a:rPr lang="en-US" dirty="0"/>
              <a:t> </a:t>
            </a:r>
            <a:r>
              <a:rPr lang="en-US" dirty="0" err="1"/>
              <a:t>wadertrack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CR-Birding</a:t>
            </a:r>
          </a:p>
          <a:p>
            <a:r>
              <a:rPr lang="en-US" dirty="0"/>
              <a:t>Contract met CR-Birding partners</a:t>
            </a:r>
          </a:p>
          <a:p>
            <a:pPr lvl="1"/>
            <a:r>
              <a:rPr lang="en-US" dirty="0"/>
              <a:t>Dirk </a:t>
            </a:r>
            <a:r>
              <a:rPr lang="en-US" dirty="0" err="1"/>
              <a:t>Raes</a:t>
            </a:r>
            <a:endParaRPr lang="en-US" dirty="0"/>
          </a:p>
          <a:p>
            <a:pPr lvl="1"/>
            <a:r>
              <a:rPr lang="en-US" dirty="0" err="1"/>
              <a:t>Vogeltrekstation</a:t>
            </a:r>
            <a:endParaRPr lang="en-US" dirty="0"/>
          </a:p>
          <a:p>
            <a:pPr lvl="1"/>
            <a:r>
              <a:rPr lang="en-US" dirty="0"/>
              <a:t>Sovon</a:t>
            </a:r>
          </a:p>
          <a:p>
            <a:r>
              <a:rPr lang="en-US" dirty="0" err="1"/>
              <a:t>Duidelijke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eigenaarschap</a:t>
            </a:r>
            <a:r>
              <a:rPr lang="en-US" dirty="0"/>
              <a:t> data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B541D22-151B-4372-97CF-A22EC290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4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8B248AE-94B6-4888-A639-CCD8F84E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CR-Birding partners</a:t>
            </a:r>
          </a:p>
          <a:p>
            <a:pPr lvl="1"/>
            <a:r>
              <a:rPr lang="en-US" dirty="0" err="1"/>
              <a:t>Onderhoud</a:t>
            </a:r>
            <a:r>
              <a:rPr lang="en-US" dirty="0"/>
              <a:t> en </a:t>
            </a:r>
            <a:r>
              <a:rPr lang="en-US" dirty="0" err="1"/>
              <a:t>toegang</a:t>
            </a:r>
            <a:r>
              <a:rPr lang="en-US" dirty="0"/>
              <a:t> tot CR-Birding submit website &amp; databank</a:t>
            </a:r>
          </a:p>
          <a:p>
            <a:r>
              <a:rPr lang="en-US" dirty="0"/>
              <a:t>SOS</a:t>
            </a:r>
          </a:p>
          <a:p>
            <a:pPr lvl="1"/>
            <a:r>
              <a:rPr lang="en-US" dirty="0" err="1"/>
              <a:t>Kwaliteit</a:t>
            </a:r>
            <a:r>
              <a:rPr lang="en-US" dirty="0"/>
              <a:t> &amp; management project data</a:t>
            </a:r>
          </a:p>
          <a:p>
            <a:pPr lvl="1"/>
            <a:r>
              <a:rPr lang="en-US" dirty="0"/>
              <a:t>Contact met ringers &amp; </a:t>
            </a:r>
            <a:r>
              <a:rPr lang="en-US" dirty="0" err="1"/>
              <a:t>waarnemers</a:t>
            </a:r>
            <a:endParaRPr lang="en-US" dirty="0"/>
          </a:p>
          <a:p>
            <a:pPr lvl="1"/>
            <a:r>
              <a:rPr lang="en-US" dirty="0"/>
              <a:t>Up to date </a:t>
            </a:r>
            <a:r>
              <a:rPr lang="en-US" dirty="0" err="1"/>
              <a:t>houden</a:t>
            </a:r>
            <a:r>
              <a:rPr lang="en-US" dirty="0"/>
              <a:t> project </a:t>
            </a:r>
            <a:r>
              <a:rPr lang="en-US" dirty="0" err="1"/>
              <a:t>informatie</a:t>
            </a:r>
            <a:endParaRPr lang="en-US" dirty="0"/>
          </a:p>
          <a:p>
            <a:pPr lvl="1"/>
            <a:r>
              <a:rPr lang="en-US" dirty="0" err="1"/>
              <a:t>Projecteigenaar</a:t>
            </a:r>
            <a:r>
              <a:rPr lang="en-US" dirty="0"/>
              <a:t> = </a:t>
            </a:r>
            <a:r>
              <a:rPr lang="en-US" dirty="0" err="1"/>
              <a:t>eigenaar</a:t>
            </a:r>
            <a:r>
              <a:rPr lang="en-US" dirty="0"/>
              <a:t> </a:t>
            </a:r>
            <a:r>
              <a:rPr lang="en-US" dirty="0" err="1"/>
              <a:t>ringgegevens</a:t>
            </a:r>
            <a:r>
              <a:rPr lang="en-US" dirty="0"/>
              <a:t> &amp; </a:t>
            </a:r>
            <a:r>
              <a:rPr lang="en-US" dirty="0" err="1"/>
              <a:t>waarnemingen</a:t>
            </a: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0BE3EF2-8AF3-464E-9D48-07B02407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Verantwoordelijkheden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ed car parked on a beach&#10;&#10;Description generated with very high confidence">
            <a:extLst>
              <a:ext uri="{FF2B5EF4-FFF2-40B4-BE49-F238E27FC236}">
                <a16:creationId xmlns="" xmlns:a16="http://schemas.microsoft.com/office/drawing/2014/main" id="{3043D22D-8728-4098-A233-DDFD4602F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11259AF7-FBD8-42BD-B083-474ACF79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US" dirty="0" err="1"/>
              <a:t>Harmke</a:t>
            </a:r>
            <a:r>
              <a:rPr lang="en-US" dirty="0"/>
              <a:t> de </a:t>
            </a:r>
            <a:r>
              <a:rPr lang="en-US" dirty="0" err="1"/>
              <a:t>Hoogh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66544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sjabloon_sov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e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Powerpoint_sjabloon_sovon</Template>
  <TotalTime>4180</TotalTime>
  <Words>383</Words>
  <Application>Microsoft Office PowerPoint</Application>
  <PresentationFormat>On-screen Show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Powerpoint_sjabloon_sovon</vt:lpstr>
      <vt:lpstr>Algemene discussie</vt:lpstr>
      <vt:lpstr>Laatste loodjes</vt:lpstr>
      <vt:lpstr>Onderwerpen</vt:lpstr>
      <vt:lpstr>Stichting Onderzoek Scholekster</vt:lpstr>
      <vt:lpstr>Verwezenlijken doelstellingen</vt:lpstr>
      <vt:lpstr>Verwezenlijken doelstellingen</vt:lpstr>
      <vt:lpstr>Waar heb dat allemaal voor nodig?</vt:lpstr>
      <vt:lpstr>Verantwoordelijkheden</vt:lpstr>
      <vt:lpstr>Harmke de Hoogh</vt:lpstr>
      <vt:lpstr>Money, money, money</vt:lpstr>
      <vt:lpstr>PowerPoint Presentation</vt:lpstr>
      <vt:lpstr>Stichting Onderzoek Scholekster</vt:lpstr>
      <vt:lpstr>Communicatie met vrijwilligers</vt:lpstr>
      <vt:lpstr>www.chirpscholekster.nl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www.chirpscholekster als “mother of all OYC news”?</vt:lpstr>
      <vt:lpstr>Scholekster weekend #9</vt:lpstr>
      <vt:lpstr>PowerPoint Presentation</vt:lpstr>
      <vt:lpstr>PowerPoint Presentation</vt:lpstr>
      <vt:lpstr>Programma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ens</dc:creator>
  <cp:lastModifiedBy>Kolk, Henk-Jan van der</cp:lastModifiedBy>
  <cp:revision>194</cp:revision>
  <dcterms:created xsi:type="dcterms:W3CDTF">2013-04-15T08:56:49Z</dcterms:created>
  <dcterms:modified xsi:type="dcterms:W3CDTF">2018-10-16T14:54:02Z</dcterms:modified>
</cp:coreProperties>
</file>