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61" r:id="rId2"/>
    <p:sldId id="460" r:id="rId3"/>
    <p:sldId id="436" r:id="rId4"/>
    <p:sldId id="423" r:id="rId5"/>
    <p:sldId id="446" r:id="rId6"/>
    <p:sldId id="447" r:id="rId7"/>
    <p:sldId id="448" r:id="rId8"/>
    <p:sldId id="449" r:id="rId9"/>
    <p:sldId id="450" r:id="rId10"/>
    <p:sldId id="451" r:id="rId11"/>
    <p:sldId id="408" r:id="rId12"/>
    <p:sldId id="452" r:id="rId13"/>
    <p:sldId id="437" r:id="rId14"/>
    <p:sldId id="453" r:id="rId15"/>
    <p:sldId id="454" r:id="rId16"/>
    <p:sldId id="455" r:id="rId17"/>
    <p:sldId id="430" r:id="rId18"/>
    <p:sldId id="440" r:id="rId19"/>
    <p:sldId id="441" r:id="rId20"/>
    <p:sldId id="456" r:id="rId21"/>
    <p:sldId id="442" r:id="rId22"/>
    <p:sldId id="459" r:id="rId23"/>
    <p:sldId id="457" r:id="rId24"/>
    <p:sldId id="458" r:id="rId25"/>
    <p:sldId id="362" r:id="rId26"/>
  </p:sldIdLst>
  <p:sldSz cx="9144000" cy="6858000" type="screen4x3"/>
  <p:notesSz cx="7099300" cy="10234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7" autoAdjust="0"/>
  </p:normalViewPr>
  <p:slideViewPr>
    <p:cSldViewPr>
      <p:cViewPr>
        <p:scale>
          <a:sx n="105" d="100"/>
          <a:sy n="105" d="100"/>
        </p:scale>
        <p:origin x="-1200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21E3CFDD-424D-427A-B128-B050112198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797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1C531-FA49-4DE9-937F-7EC6764837E0}" type="datetimeFigureOut">
              <a:rPr lang="nl-NL" smtClean="0"/>
              <a:pPr/>
              <a:t>13/10/18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0066F-9FDC-4EE3-94C1-74D729288F6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4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0066F-9FDC-4EE3-94C1-74D729288F62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0066F-9FDC-4EE3-94C1-74D729288F62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10066F-9FDC-4EE3-94C1-74D729288F62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933B7-9A2B-4583-98EF-F71251EEC29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0972F-31A6-40F5-8942-94D5BB7B15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A1304-8064-4651-B734-2AB3DFBFE6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2A73F-3377-42CD-BB77-AF69DED29C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0CC09-2E4D-44A7-BB38-00BDD1F58C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E925E-8EA9-4C06-A768-574D876694B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C70A-03B5-465E-B336-9FF7A80FBB7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982DE-201B-4988-8286-84FF330EC05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15D2-D609-4706-9AD7-AF8B910AB0A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AD021-98C5-49F4-8B2F-C98CE8D829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721D-E954-4BE0-B15B-0933FE95175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1099E5-E4F1-4BD1-BA47-39A572E241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260648"/>
            <a:ext cx="91440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NL" smtClean="0"/>
              <a:t>Project Scholekster op het dak</a:t>
            </a:r>
            <a:endParaRPr lang="en-US" dirty="0"/>
          </a:p>
        </p:txBody>
      </p:sp>
      <p:sp>
        <p:nvSpPr>
          <p:cNvPr id="5" name="Tekstvak 10"/>
          <p:cNvSpPr txBox="1"/>
          <p:nvPr/>
        </p:nvSpPr>
        <p:spPr>
          <a:xfrm>
            <a:off x="734549" y="1772816"/>
            <a:ext cx="5096267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000" dirty="0" smtClean="0"/>
              <a:t>Meer urbane scholeksters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Meer betrokkenheid bij broedseizoen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Willen hulp bieden, maar weten weten hoe</a:t>
            </a:r>
            <a:endParaRPr lang="nl-NL" sz="2000" dirty="0" smtClean="0"/>
          </a:p>
          <a:p>
            <a:endParaRPr lang="nl-NL" sz="2000" b="1" dirty="0" smtClean="0"/>
          </a:p>
          <a:p>
            <a:endParaRPr lang="nl-NL" sz="2000" b="1" dirty="0" smtClean="0"/>
          </a:p>
          <a:p>
            <a:endParaRPr lang="nl-NL" sz="2000" b="1" dirty="0" smtClean="0"/>
          </a:p>
        </p:txBody>
      </p:sp>
      <p:sp>
        <p:nvSpPr>
          <p:cNvPr id="6" name="Rounded Rectangle 5"/>
          <p:cNvSpPr/>
          <p:nvPr/>
        </p:nvSpPr>
        <p:spPr>
          <a:xfrm>
            <a:off x="1187624" y="5733256"/>
            <a:ext cx="2566530" cy="401710"/>
          </a:xfrm>
          <a:prstGeom prst="roundRect">
            <a:avLst/>
          </a:prstGeom>
          <a:solidFill>
            <a:srgbClr val="65D44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Same Side Corner Rectangle 6"/>
          <p:cNvSpPr/>
          <p:nvPr/>
        </p:nvSpPr>
        <p:spPr>
          <a:xfrm>
            <a:off x="5220072" y="5013176"/>
            <a:ext cx="1144534" cy="1144764"/>
          </a:xfrm>
          <a:prstGeom prst="snip2Same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2160" y="4221088"/>
            <a:ext cx="1190777" cy="19541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32240" y="5517233"/>
            <a:ext cx="1606971" cy="6480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285532"/>
            <a:ext cx="938976" cy="663748"/>
          </a:xfrm>
          <a:prstGeom prst="rect">
            <a:avLst/>
          </a:prstGeom>
        </p:spPr>
      </p:pic>
      <p:pic>
        <p:nvPicPr>
          <p:cNvPr id="11" name="Picture 10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616" y="5229200"/>
            <a:ext cx="938976" cy="663748"/>
          </a:xfrm>
          <a:prstGeom prst="rect">
            <a:avLst/>
          </a:prstGeom>
        </p:spPr>
      </p:pic>
      <p:pic>
        <p:nvPicPr>
          <p:cNvPr id="12" name="Picture 11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573016"/>
            <a:ext cx="938976" cy="663748"/>
          </a:xfrm>
          <a:prstGeom prst="rect">
            <a:avLst/>
          </a:prstGeom>
        </p:spPr>
      </p:pic>
      <p:pic>
        <p:nvPicPr>
          <p:cNvPr id="13" name="Picture 12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869160"/>
            <a:ext cx="938976" cy="663748"/>
          </a:xfrm>
          <a:prstGeom prst="rect">
            <a:avLst/>
          </a:prstGeom>
        </p:spPr>
      </p:pic>
      <p:pic>
        <p:nvPicPr>
          <p:cNvPr id="14" name="Picture 13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4088" y="5805264"/>
            <a:ext cx="938976" cy="663748"/>
          </a:xfrm>
          <a:prstGeom prst="rect">
            <a:avLst/>
          </a:prstGeom>
        </p:spPr>
      </p:pic>
      <p:pic>
        <p:nvPicPr>
          <p:cNvPr id="15" name="Picture 14" descr="Oystercatch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5877272"/>
            <a:ext cx="938976" cy="6637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56176" y="4365104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44208" y="4365104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732240" y="4365104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4208" y="4797152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156176" y="5229200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28384" y="5661248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668344" y="5661248"/>
            <a:ext cx="190274" cy="24973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139952" y="5517232"/>
            <a:ext cx="720080" cy="0"/>
          </a:xfrm>
          <a:prstGeom prst="straightConnector1">
            <a:avLst/>
          </a:prstGeom>
          <a:ln w="76200" cmpd="sng">
            <a:solidFill>
              <a:srgbClr val="5B9B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17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IMG_062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4" y="764704"/>
            <a:ext cx="3816424" cy="3024336"/>
          </a:xfrm>
          <a:prstGeom prst="rect">
            <a:avLst/>
          </a:prstGeom>
        </p:spPr>
      </p:pic>
      <p:pic>
        <p:nvPicPr>
          <p:cNvPr id="10" name="Afbeelding 9" descr="IMG_2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764704"/>
            <a:ext cx="3936437" cy="2952328"/>
          </a:xfrm>
          <a:prstGeom prst="rect">
            <a:avLst/>
          </a:prstGeom>
        </p:spPr>
      </p:pic>
      <p:pic>
        <p:nvPicPr>
          <p:cNvPr id="11" name="Afbeelding 10" descr="DSCN1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861048"/>
            <a:ext cx="3888432" cy="2916325"/>
          </a:xfrm>
          <a:prstGeom prst="rect">
            <a:avLst/>
          </a:prstGeom>
        </p:spPr>
      </p:pic>
      <p:pic>
        <p:nvPicPr>
          <p:cNvPr id="12" name="Afbeelding 11" descr="IMG_42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933056"/>
            <a:ext cx="3830426" cy="280831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51520" y="260648"/>
            <a:ext cx="3547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Springmogelijkheden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IMG_783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64704"/>
            <a:ext cx="4032448" cy="2952328"/>
          </a:xfrm>
          <a:prstGeom prst="rect">
            <a:avLst/>
          </a:prstGeom>
        </p:spPr>
      </p:pic>
      <p:pic>
        <p:nvPicPr>
          <p:cNvPr id="9" name="Afbeelding 8" descr="IMG_031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3833664"/>
            <a:ext cx="4032448" cy="3024336"/>
          </a:xfrm>
          <a:prstGeom prst="rect">
            <a:avLst/>
          </a:prstGeom>
        </p:spPr>
      </p:pic>
      <p:pic>
        <p:nvPicPr>
          <p:cNvPr id="10" name="Afbeelding 9" descr="IMG_2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764704"/>
            <a:ext cx="3936437" cy="2952328"/>
          </a:xfrm>
          <a:prstGeom prst="rect">
            <a:avLst/>
          </a:prstGeom>
        </p:spPr>
      </p:pic>
      <p:pic>
        <p:nvPicPr>
          <p:cNvPr id="11" name="Afbeelding 10" descr="IMG_309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779658"/>
            <a:ext cx="4104456" cy="3078342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79512" y="260648"/>
            <a:ext cx="2106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Ondergrond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IMG_15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4664"/>
            <a:ext cx="4068960" cy="3051720"/>
          </a:xfrm>
          <a:prstGeom prst="rect">
            <a:avLst/>
          </a:prstGeom>
        </p:spPr>
      </p:pic>
      <p:pic>
        <p:nvPicPr>
          <p:cNvPr id="10" name="Afbeelding 9" descr="IMG_15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4032448" cy="3024336"/>
          </a:xfrm>
          <a:prstGeom prst="rect">
            <a:avLst/>
          </a:prstGeom>
        </p:spPr>
      </p:pic>
      <p:pic>
        <p:nvPicPr>
          <p:cNvPr id="11" name="Afbeelding 10" descr="IMG_08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645024"/>
            <a:ext cx="4032448" cy="302433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323528" y="260648"/>
            <a:ext cx="2484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Geluk/ongeluk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/>
          <p:cNvGraphicFramePr>
            <a:graphicFrameLocks noGrp="1"/>
          </p:cNvGraphicFramePr>
          <p:nvPr/>
        </p:nvGraphicFramePr>
        <p:xfrm>
          <a:off x="827584" y="2420888"/>
          <a:ext cx="6984776" cy="2016224"/>
        </p:xfrm>
        <a:graphic>
          <a:graphicData uri="http://schemas.openxmlformats.org/drawingml/2006/table">
            <a:tbl>
              <a:tblPr/>
              <a:tblGrid>
                <a:gridCol w="3587855"/>
                <a:gridCol w="1229232"/>
                <a:gridCol w="1204272"/>
                <a:gridCol w="963417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Voedselvelden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400" dirty="0" smtClean="0">
                          <a:latin typeface="+mn-lt"/>
                          <a:ea typeface="Times New Roman"/>
                          <a:cs typeface="Times New Roman"/>
                        </a:rPr>
                        <a:t>Wegingsfactor</a:t>
                      </a: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-Doorkuist door infrastructuur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Deels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-Verkeersintensiteit infrastructuur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Hoog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Normaal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Laag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-Dekking grenzend aan voedselveld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deels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-Voedselbeschikbaarheid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Laag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Matig 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Hoog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Permanent potentiële grondpredatoren 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Verwondingen bij jongen door val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Botbreuken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Kneuzingen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Geen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827584" y="836712"/>
            <a:ext cx="2270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Risico’s op de grond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1772816"/>
            <a:ext cx="4650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(Rood is ongunstig, Groen is gunstig, Oranje is neutraal)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611560" y="260648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Dekking</a:t>
            </a:r>
          </a:p>
        </p:txBody>
      </p:sp>
      <p:pic>
        <p:nvPicPr>
          <p:cNvPr id="6" name="Afbeelding 5" descr="IMG_40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92696"/>
            <a:ext cx="3936437" cy="2952328"/>
          </a:xfrm>
          <a:prstGeom prst="rect">
            <a:avLst/>
          </a:prstGeom>
        </p:spPr>
      </p:pic>
      <p:pic>
        <p:nvPicPr>
          <p:cNvPr id="7" name="Afbeelding 6" descr="IMG_283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16016" y="692696"/>
            <a:ext cx="3888432" cy="2952328"/>
          </a:xfrm>
          <a:prstGeom prst="rect">
            <a:avLst/>
          </a:prstGeom>
        </p:spPr>
      </p:pic>
      <p:pic>
        <p:nvPicPr>
          <p:cNvPr id="8" name="Picture 4" descr="100_75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43310"/>
            <a:ext cx="3960440" cy="2970673"/>
          </a:xfrm>
          <a:prstGeom prst="rect">
            <a:avLst/>
          </a:prstGeom>
          <a:noFill/>
        </p:spPr>
      </p:pic>
      <p:pic>
        <p:nvPicPr>
          <p:cNvPr id="9" name="Afbeelding 8" descr="IMG_1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17032"/>
            <a:ext cx="3936437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39552" y="260648"/>
            <a:ext cx="97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Verkeer</a:t>
            </a:r>
          </a:p>
        </p:txBody>
      </p:sp>
      <p:pic>
        <p:nvPicPr>
          <p:cNvPr id="8" name="Afbeelding 7" descr="IMG_285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4032448" cy="2880320"/>
          </a:xfrm>
          <a:prstGeom prst="rect">
            <a:avLst/>
          </a:prstGeom>
        </p:spPr>
      </p:pic>
      <p:pic>
        <p:nvPicPr>
          <p:cNvPr id="9" name="Afbeelding 8" descr="IMG_0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764704"/>
            <a:ext cx="3899925" cy="2924944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2627784" y="1628800"/>
            <a:ext cx="43204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IMG_702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861048"/>
            <a:ext cx="3888432" cy="2852936"/>
          </a:xfrm>
          <a:prstGeom prst="rect">
            <a:avLst/>
          </a:prstGeom>
        </p:spPr>
      </p:pic>
      <p:pic>
        <p:nvPicPr>
          <p:cNvPr id="12" name="Afbeelding 11" descr="IMG_21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861048"/>
            <a:ext cx="4032448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G_38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7" y="816118"/>
            <a:ext cx="3960440" cy="2972922"/>
          </a:xfrm>
          <a:prstGeom prst="rect">
            <a:avLst/>
          </a:prstGeom>
        </p:spPr>
      </p:pic>
      <p:pic>
        <p:nvPicPr>
          <p:cNvPr id="5" name="Afbeelding 4" descr="IMG_38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4008445" cy="3006334"/>
          </a:xfrm>
          <a:prstGeom prst="rect">
            <a:avLst/>
          </a:prstGeom>
        </p:spPr>
      </p:pic>
      <p:pic>
        <p:nvPicPr>
          <p:cNvPr id="7" name="Afbeelding 6" descr="IMG_2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7" y="3833664"/>
            <a:ext cx="4032448" cy="3024335"/>
          </a:xfrm>
          <a:prstGeom prst="rect">
            <a:avLst/>
          </a:prstGeom>
        </p:spPr>
      </p:pic>
      <p:pic>
        <p:nvPicPr>
          <p:cNvPr id="6" name="Afbeelding 5" descr="IMG_86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7" y="3861048"/>
            <a:ext cx="3995936" cy="299695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539552" y="260648"/>
            <a:ext cx="4198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Kwaliteit en kwantiteit voedselgebieden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IMG_4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4032447" cy="3024335"/>
          </a:xfrm>
          <a:prstGeom prst="rect">
            <a:avLst/>
          </a:prstGeom>
        </p:spPr>
      </p:pic>
      <p:pic>
        <p:nvPicPr>
          <p:cNvPr id="12" name="Afbeelding 11" descr="IMG_2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620688"/>
            <a:ext cx="4032448" cy="3024336"/>
          </a:xfrm>
          <a:prstGeom prst="rect">
            <a:avLst/>
          </a:prstGeom>
        </p:spPr>
      </p:pic>
      <p:sp>
        <p:nvSpPr>
          <p:cNvPr id="13" name="Rechthoek 12"/>
          <p:cNvSpPr/>
          <p:nvPr/>
        </p:nvSpPr>
        <p:spPr>
          <a:xfrm>
            <a:off x="395536" y="188640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EHBO??</a:t>
            </a:r>
          </a:p>
        </p:txBody>
      </p:sp>
      <p:pic>
        <p:nvPicPr>
          <p:cNvPr id="14" name="Afbeelding 13" descr="IMG_43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89040"/>
            <a:ext cx="403244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IMG_9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4104456" cy="3078341"/>
          </a:xfrm>
          <a:prstGeom prst="rect">
            <a:avLst/>
          </a:prstGeom>
        </p:spPr>
      </p:pic>
      <p:pic>
        <p:nvPicPr>
          <p:cNvPr id="8" name="Afbeelding 7" descr="https://scontent-ams3-1.xx.fbcdn.net/hphotos-xlt1/v/t1.0-9/11707549_1697341320485747_3220105526219894678_n.jpg?oh=fe0985138acc9666089f72b5311bd542&amp;oe=573E978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888432" cy="3096344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>
            <a:off x="539552" y="692696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Predatoren</a:t>
            </a:r>
            <a:endParaRPr lang="nl-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395536" y="764704"/>
          <a:ext cx="8280920" cy="3371047"/>
        </p:xfrm>
        <a:graphic>
          <a:graphicData uri="http://schemas.openxmlformats.org/drawingml/2006/table">
            <a:tbl>
              <a:tblPr/>
              <a:tblGrid>
                <a:gridCol w="3168352"/>
                <a:gridCol w="5112568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Knelpunt</a:t>
                      </a:r>
                      <a:endParaRPr lang="nl-NL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Handreiking</a:t>
                      </a:r>
                      <a:endParaRPr lang="nl-NL" sz="1400" b="1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Hittestress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b="0"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i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-Daktype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(deels)Ontwikkelen van een groen dak 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i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-Schaduw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Aanbrengen van schuilplekken zoals pallet, afdakjes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i="1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-Waterplassen/vochtige plekken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Ontwikkelen natte plekken/aanbrengen ondiepe waterbakken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Open afvoerbuizen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Open afvoerbuizen (tijdelijk ) afschermen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Weinig dekkingsmogelijkheden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Aanbrengen schuilplekken, zie ook schaduw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Langdurige werkzaamheden op dak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Geen dakwerkzaamheden in broedperiode 1 arpil-1 juli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Afstand tot voedsellocatie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Ontwikkelen voedselveldjes bij gebouw </a:t>
                      </a:r>
                      <a:endParaRPr lang="nl-NL" sz="1400" b="0" dirty="0" smtClean="0">
                        <a:solidFill>
                          <a:srgbClr val="000000"/>
                        </a:solidFill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 smtClean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beheer/inrichting, zie grondbiotoop)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Dak is van leer mastiek en niet geschikt om te broeden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Plaatselijk grind/schelpen/</a:t>
                      </a:r>
                      <a:r>
                        <a:rPr lang="nl-NL" sz="1400" b="0" dirty="0" err="1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sedum</a:t>
                      </a:r>
                      <a:r>
                        <a:rPr lang="nl-NL" sz="1400" b="0" dirty="0">
                          <a:solidFill>
                            <a:srgbClr val="000000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 aanbrengen</a:t>
                      </a:r>
                      <a:endParaRPr lang="nl-NL" sz="1400" b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Rechthoek 8"/>
          <p:cNvSpPr/>
          <p:nvPr/>
        </p:nvSpPr>
        <p:spPr>
          <a:xfrm>
            <a:off x="323528" y="18864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Maatregelen op daken</a:t>
            </a:r>
          </a:p>
        </p:txBody>
      </p:sp>
      <p:pic>
        <p:nvPicPr>
          <p:cNvPr id="10" name="Afbeelding 9" descr="scholekster j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293096"/>
            <a:ext cx="4315749" cy="242551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39552" y="4365104"/>
            <a:ext cx="1520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</a:rPr>
              <a:t>Foto Geert de Vries</a:t>
            </a:r>
            <a:endParaRPr lang="nl-NL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365125"/>
            <a:ext cx="91440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NL" dirty="0" smtClean="0"/>
              <a:t>Project Scholekster op het dak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Citizen Science project </a:t>
            </a:r>
          </a:p>
          <a:p>
            <a:pPr lvl="1"/>
            <a:r>
              <a:rPr lang="en-US" sz="2000" dirty="0" err="1" smtClean="0"/>
              <a:t>Publiek</a:t>
            </a:r>
            <a:r>
              <a:rPr lang="en-US" sz="2000" dirty="0" smtClean="0"/>
              <a:t> en </a:t>
            </a:r>
            <a:r>
              <a:rPr lang="en-US" sz="2000" dirty="0" err="1" smtClean="0"/>
              <a:t>wetenschappers</a:t>
            </a:r>
            <a:r>
              <a:rPr lang="en-US" sz="2000" dirty="0" smtClean="0"/>
              <a:t> -&gt; website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Informatievoorziening</a:t>
            </a:r>
            <a:endParaRPr lang="en-US" sz="2000" dirty="0" smtClean="0"/>
          </a:p>
          <a:p>
            <a:r>
              <a:rPr lang="en-US" sz="2000" dirty="0" err="1" smtClean="0"/>
              <a:t>Hulp</a:t>
            </a:r>
            <a:r>
              <a:rPr lang="en-US" sz="2000" dirty="0" smtClean="0"/>
              <a:t> </a:t>
            </a:r>
            <a:r>
              <a:rPr lang="en-US" sz="2000" dirty="0" err="1" smtClean="0"/>
              <a:t>aan</a:t>
            </a:r>
            <a:r>
              <a:rPr lang="en-US" sz="2000" dirty="0" smtClean="0"/>
              <a:t> </a:t>
            </a:r>
            <a:r>
              <a:rPr lang="en-US" sz="2000" dirty="0" err="1" smtClean="0"/>
              <a:t>broedende</a:t>
            </a:r>
            <a:r>
              <a:rPr lang="en-US" sz="2000" dirty="0" smtClean="0"/>
              <a:t> </a:t>
            </a:r>
            <a:r>
              <a:rPr lang="en-US" sz="2000" dirty="0" err="1" smtClean="0"/>
              <a:t>scholeksters</a:t>
            </a:r>
            <a:endParaRPr lang="en-US" sz="2000" dirty="0" smtClean="0"/>
          </a:p>
          <a:p>
            <a:r>
              <a:rPr lang="en-US" sz="2000" dirty="0" smtClean="0"/>
              <a:t>Data </a:t>
            </a:r>
            <a:r>
              <a:rPr lang="en-US" sz="2000" dirty="0" err="1" smtClean="0"/>
              <a:t>verzamelen</a:t>
            </a:r>
            <a:endParaRPr lang="en-US" sz="2000" dirty="0" smtClean="0"/>
          </a:p>
          <a:p>
            <a:pPr lvl="1"/>
            <a:r>
              <a:rPr lang="en-US" sz="2000" dirty="0" smtClean="0"/>
              <a:t>Heel Nederland</a:t>
            </a:r>
            <a:endParaRPr lang="en-US" sz="2000" dirty="0"/>
          </a:p>
        </p:txBody>
      </p:sp>
      <p:pic>
        <p:nvPicPr>
          <p:cNvPr id="7" name="Afbeelding 14" descr="IMG_0313.JPG"/>
          <p:cNvPicPr>
            <a:picLocks noChangeAspect="1"/>
          </p:cNvPicPr>
          <p:nvPr/>
        </p:nvPicPr>
        <p:blipFill rotWithShape="1">
          <a:blip r:embed="rId2" cstate="print"/>
          <a:srcRect l="7301" r="4436"/>
          <a:stretch/>
        </p:blipFill>
        <p:spPr>
          <a:xfrm>
            <a:off x="5436096" y="3717032"/>
            <a:ext cx="3410858" cy="28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7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oleksters broeden op dak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248472" cy="2821199"/>
          </a:xfrm>
          <a:prstGeom prst="rect">
            <a:avLst/>
          </a:prstGeom>
          <a:noFill/>
        </p:spPr>
      </p:pic>
      <p:sp>
        <p:nvSpPr>
          <p:cNvPr id="4" name="Tekstvak 3"/>
          <p:cNvSpPr txBox="1"/>
          <p:nvPr/>
        </p:nvSpPr>
        <p:spPr>
          <a:xfrm>
            <a:off x="971600" y="2924944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>
                <a:solidFill>
                  <a:srgbClr val="FFFF00"/>
                </a:solidFill>
              </a:rPr>
              <a:t>Foto Alex </a:t>
            </a:r>
            <a:r>
              <a:rPr lang="nl-NL" sz="1000" dirty="0" err="1" smtClean="0">
                <a:solidFill>
                  <a:srgbClr val="FFFF00"/>
                </a:solidFill>
              </a:rPr>
              <a:t>Wieland</a:t>
            </a:r>
            <a:endParaRPr lang="nl-NL" sz="1000" dirty="0">
              <a:solidFill>
                <a:srgbClr val="FFFF00"/>
              </a:solidFill>
            </a:endParaRPr>
          </a:p>
        </p:txBody>
      </p:sp>
      <p:pic>
        <p:nvPicPr>
          <p:cNvPr id="5" name="Afbeelding 4" descr="scholekster jong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56992"/>
            <a:ext cx="4176464" cy="3139462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>
            <a:off x="1475656" y="4581128"/>
            <a:ext cx="432048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8130" name="Picture 2" descr="De bronafbeelding bekijk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4664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 11"/>
          <p:cNvGraphicFramePr>
            <a:graphicFrameLocks noGrp="1"/>
          </p:cNvGraphicFramePr>
          <p:nvPr/>
        </p:nvGraphicFramePr>
        <p:xfrm>
          <a:off x="611560" y="692696"/>
          <a:ext cx="7776864" cy="2453639"/>
        </p:xfrm>
        <a:graphic>
          <a:graphicData uri="http://schemas.openxmlformats.org/drawingml/2006/table">
            <a:tbl>
              <a:tblPr/>
              <a:tblGrid>
                <a:gridCol w="2260711"/>
                <a:gridCol w="5516153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Valmogelijkheden</a:t>
                      </a:r>
                      <a:endParaRPr lang="nl-NL" sz="1400" b="1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b="1" dirty="0" smtClean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Handreiking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1400" b="1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7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Ruime valmogelijkheden</a:t>
                      </a:r>
                      <a:endParaRPr lang="nl-NL" sz="1400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Probeer indien mogelijk een gesloten dakrand te ontwikkelen van minimaal 20 cm hoog. Afschermen open afvoerbuizen.</a:t>
                      </a:r>
                      <a:endParaRPr lang="nl-NL" sz="140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Ondergrond valplek</a:t>
                      </a:r>
                      <a:endParaRPr lang="nl-NL" sz="1400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Gebruik vooral gras als begroeiing langs gebouw. Eventueel aanbrengen materiaal waarmee de impact van de val verzicht wordt (vloerbedekking, rubber matten e.d.)</a:t>
                      </a:r>
                      <a:endParaRPr lang="nl-NL" sz="1400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Jongen naar de grond brengen</a:t>
                      </a:r>
                      <a:endParaRPr lang="nl-NL" sz="1400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j-lt"/>
                          <a:ea typeface="SimSun" pitchFamily="2" charset="-122"/>
                          <a:cs typeface="Times New Roman"/>
                        </a:rPr>
                        <a:t>Als bovenstaande niet praktisch realiseerbaar is kan naar de grond brengen worden overwogen. Dit alleen als de perspectieven op de grond gunstig zijn (zie grondbiotoop).</a:t>
                      </a:r>
                      <a:endParaRPr lang="nl-NL" sz="1400" dirty="0">
                        <a:latin typeface="+mj-lt"/>
                        <a:ea typeface="SimSun" pitchFamily="2" charset="-122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39552" y="116632"/>
            <a:ext cx="2228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Valrisico’s beperken</a:t>
            </a:r>
          </a:p>
        </p:txBody>
      </p:sp>
      <p:pic>
        <p:nvPicPr>
          <p:cNvPr id="15" name="Afbeelding 14" descr="scholekster jong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356992"/>
            <a:ext cx="5596670" cy="3146417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4572000" y="3429000"/>
            <a:ext cx="1520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solidFill>
                  <a:srgbClr val="FFFF00"/>
                </a:solidFill>
              </a:rPr>
              <a:t>Foto Geert de Vries</a:t>
            </a:r>
            <a:endParaRPr lang="nl-NL" sz="1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39552" y="620688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Grondsituatie</a:t>
            </a:r>
          </a:p>
        </p:txBody>
      </p:sp>
      <p:sp>
        <p:nvSpPr>
          <p:cNvPr id="5" name="Rechthoek 4"/>
          <p:cNvSpPr/>
          <p:nvPr/>
        </p:nvSpPr>
        <p:spPr>
          <a:xfrm>
            <a:off x="539552" y="1340768"/>
            <a:ext cx="5886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dirty="0" smtClean="0"/>
              <a:t>Vergt een uitwerking van een soort biotoopontwerp bij het gebouw</a:t>
            </a:r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Adviezen ten aanzien van bevorderen bodemfauna/gunstig maaibeheer (gazonbeheer)</a:t>
            </a:r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Dekking ontwikkelen bij voedselveld</a:t>
            </a:r>
          </a:p>
          <a:p>
            <a:pPr>
              <a:buFont typeface="Arial" pitchFamily="34" charset="0"/>
              <a:buChar char="•"/>
            </a:pPr>
            <a:endParaRPr lang="nl-NL" dirty="0" smtClean="0"/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Geen Kunstgras</a:t>
            </a:r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6" name="Afbeelding 5" descr="IMG_4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3987062"/>
            <a:ext cx="3312368" cy="2484276"/>
          </a:xfrm>
          <a:prstGeom prst="rect">
            <a:avLst/>
          </a:prstGeom>
        </p:spPr>
      </p:pic>
      <p:pic>
        <p:nvPicPr>
          <p:cNvPr id="7" name="Afbeelding 6" descr="IMG_4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05064"/>
            <a:ext cx="3402843" cy="251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899592" y="476672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Situatie scan</a:t>
            </a:r>
          </a:p>
          <a:p>
            <a:endParaRPr lang="nl-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1043606" y="1484778"/>
          <a:ext cx="6347794" cy="3372972"/>
        </p:xfrm>
        <a:graphic>
          <a:graphicData uri="http://schemas.openxmlformats.org/drawingml/2006/table">
            <a:tbl>
              <a:tblPr/>
              <a:tblGrid>
                <a:gridCol w="1544058"/>
                <a:gridCol w="686248"/>
                <a:gridCol w="686248"/>
                <a:gridCol w="686248"/>
                <a:gridCol w="686248"/>
                <a:gridCol w="686248"/>
                <a:gridCol w="686248"/>
                <a:gridCol w="686248"/>
              </a:tblGrid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Grondbiotoop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Grondbiotoop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Dak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81081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Grondbiotoop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23528" y="548680"/>
            <a:ext cx="44294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Actief verplaatsen?</a:t>
            </a:r>
          </a:p>
          <a:p>
            <a:endParaRPr lang="nl-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-Alleen als jongen val nooit overleven</a:t>
            </a:r>
          </a:p>
          <a:p>
            <a:endParaRPr lang="nl-N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-Alleen als grondbiotoop perspectief biedt</a:t>
            </a:r>
          </a:p>
        </p:txBody>
      </p:sp>
      <p:pic>
        <p:nvPicPr>
          <p:cNvPr id="5" name="Afbeelding 4" descr="IMG_4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545632"/>
            <a:ext cx="4523392" cy="3312368"/>
          </a:xfrm>
          <a:prstGeom prst="rect">
            <a:avLst/>
          </a:prstGeom>
        </p:spPr>
      </p:pic>
      <p:pic>
        <p:nvPicPr>
          <p:cNvPr id="6" name="Afbeelding 5" descr="image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545632"/>
            <a:ext cx="4416490" cy="3312368"/>
          </a:xfrm>
          <a:prstGeom prst="rect">
            <a:avLst/>
          </a:prstGeom>
        </p:spPr>
      </p:pic>
      <p:pic>
        <p:nvPicPr>
          <p:cNvPr id="7" name="Afbeelding 6" descr="image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25473" y="671271"/>
            <a:ext cx="3284984" cy="2463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IMG_2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499992" y="443711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FFFF00"/>
                </a:solidFill>
              </a:rPr>
              <a:t>Vragen?</a:t>
            </a:r>
            <a:endParaRPr lang="nl-NL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scholekster jong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700808"/>
            <a:ext cx="6120680" cy="410501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004048" y="5373216"/>
            <a:ext cx="218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Foto Geert de Vries</a:t>
            </a: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395536" y="476672"/>
            <a:ext cx="9144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Factoren die overlevingskansen van </a:t>
            </a:r>
          </a:p>
          <a:p>
            <a:r>
              <a:rPr lang="nl-NL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scholeksters in stedelijk gebied kunnen beïnvloeden</a:t>
            </a:r>
          </a:p>
          <a:p>
            <a:endParaRPr lang="nl-NL" sz="2800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  <a:p>
            <a:endParaRPr lang="nl-NL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IMG_3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5568" y="404664"/>
            <a:ext cx="3888432" cy="291632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323528" y="1412776"/>
            <a:ext cx="448552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Steeds meer scholeksters in steden/op daken</a:t>
            </a:r>
          </a:p>
          <a:p>
            <a:pPr>
              <a:buFont typeface="Arial" pitchFamily="34" charset="0"/>
              <a:buChar char="•"/>
            </a:pPr>
            <a:endParaRPr lang="nl-N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Mensen maken broedseizoen van dichtbij mee</a:t>
            </a:r>
          </a:p>
          <a:p>
            <a:pPr>
              <a:buFont typeface="Arial" pitchFamily="34" charset="0"/>
              <a:buChar char="•"/>
            </a:pPr>
            <a:endParaRPr lang="nl-N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Willen hulp bieden, maar niet weten hoe</a:t>
            </a:r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4" name="Rechthoek 13"/>
          <p:cNvSpPr/>
          <p:nvPr/>
        </p:nvSpPr>
        <p:spPr>
          <a:xfrm>
            <a:off x="323528" y="404664"/>
            <a:ext cx="1866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Aanleiding</a:t>
            </a:r>
          </a:p>
        </p:txBody>
      </p:sp>
      <p:pic>
        <p:nvPicPr>
          <p:cNvPr id="15" name="Afbeelding 14" descr="IMG_0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9570" y="3501008"/>
            <a:ext cx="3864430" cy="2898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539552" y="1412776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Dakfase</a:t>
            </a:r>
          </a:p>
          <a:p>
            <a:pPr>
              <a:buFont typeface="Arial" pitchFamily="34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</a:t>
            </a:r>
          </a:p>
          <a:p>
            <a:pPr>
              <a:buFont typeface="Arial" pitchFamily="34" charset="0"/>
              <a:buChar char="•"/>
            </a:pPr>
            <a:endParaRPr lang="nl-NL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Grondfase</a:t>
            </a:r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pic>
        <p:nvPicPr>
          <p:cNvPr id="9" name="Afbeelding 8" descr="IMG_05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861048"/>
            <a:ext cx="3803914" cy="285293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395536" y="260648"/>
            <a:ext cx="6902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 zitten de risico’s  &amp; belemmeringen?</a:t>
            </a:r>
          </a:p>
        </p:txBody>
      </p:sp>
      <p:pic>
        <p:nvPicPr>
          <p:cNvPr id="6" name="Afbeelding 5" descr="IMG_04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980728"/>
            <a:ext cx="3779912" cy="2834934"/>
          </a:xfrm>
          <a:prstGeom prst="rect">
            <a:avLst/>
          </a:prstGeom>
        </p:spPr>
      </p:pic>
      <p:pic>
        <p:nvPicPr>
          <p:cNvPr id="7" name="Afbeelding 6" descr="IMG_09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5" y="3861048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23528" y="1412776"/>
            <a:ext cx="399660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Nest/eieren</a:t>
            </a:r>
          </a:p>
          <a:p>
            <a:endParaRPr lang="nl-NL" sz="1600" b="1" dirty="0" smtClean="0"/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Geen grind</a:t>
            </a:r>
          </a:p>
          <a:p>
            <a:pPr>
              <a:buFont typeface="Arial" pitchFamily="34" charset="0"/>
              <a:buChar char="•"/>
            </a:pPr>
            <a:endParaRPr lang="nl-N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Sloop</a:t>
            </a:r>
          </a:p>
          <a:p>
            <a:pPr>
              <a:buFont typeface="Arial" pitchFamily="34" charset="0"/>
              <a:buChar char="•"/>
            </a:pPr>
            <a:endParaRPr lang="nl-N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Dakwerkzaamheden</a:t>
            </a:r>
          </a:p>
          <a:p>
            <a:pPr>
              <a:buFont typeface="Arial" pitchFamily="34" charset="0"/>
              <a:buChar char="•"/>
            </a:pPr>
            <a:endParaRPr lang="nl-NL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nl-NL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Eenvoudig bereikbaar voor Steenmarters</a:t>
            </a:r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4" name="Rechthoek 13"/>
          <p:cNvSpPr/>
          <p:nvPr/>
        </p:nvSpPr>
        <p:spPr>
          <a:xfrm>
            <a:off x="323528" y="332656"/>
            <a:ext cx="585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Risico’s en belemmeringen dakfase</a:t>
            </a:r>
          </a:p>
        </p:txBody>
      </p:sp>
      <p:pic>
        <p:nvPicPr>
          <p:cNvPr id="6" name="Afbeelding 5" descr="IMG_2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124744"/>
            <a:ext cx="3528392" cy="2646294"/>
          </a:xfrm>
          <a:prstGeom prst="rect">
            <a:avLst/>
          </a:prstGeom>
        </p:spPr>
      </p:pic>
      <p:pic>
        <p:nvPicPr>
          <p:cNvPr id="1026" name="Picture 2" descr="http://www.dwwaterdicht.nl/Media/LayoutEntityLinkValue/piet-hogevorst-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3528392" cy="2646294"/>
          </a:xfrm>
          <a:prstGeom prst="rect">
            <a:avLst/>
          </a:prstGeom>
          <a:noFill/>
        </p:spPr>
      </p:pic>
      <p:pic>
        <p:nvPicPr>
          <p:cNvPr id="1028" name="Picture 4" descr="Afbeelding kan het volgende bevatten: nacht en buit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612605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23528" y="1412776"/>
            <a:ext cx="10054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Kuikens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4" name="Rechthoek 13"/>
          <p:cNvSpPr/>
          <p:nvPr/>
        </p:nvSpPr>
        <p:spPr>
          <a:xfrm>
            <a:off x="323528" y="332656"/>
            <a:ext cx="585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Risico’s en belemmeringen dakfase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395536" y="2060848"/>
          <a:ext cx="7344816" cy="2540404"/>
        </p:xfrm>
        <a:graphic>
          <a:graphicData uri="http://schemas.openxmlformats.org/drawingml/2006/table">
            <a:tbl>
              <a:tblPr/>
              <a:tblGrid>
                <a:gridCol w="3528392"/>
                <a:gridCol w="1440160"/>
                <a:gridCol w="1080120"/>
                <a:gridCol w="1296144"/>
              </a:tblGrid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Hittestress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nl-NL" sz="1600" dirty="0" smtClean="0">
                          <a:latin typeface="+mn-lt"/>
                          <a:ea typeface="Times New Roman"/>
                          <a:cs typeface="Times New Roman"/>
                        </a:rPr>
                        <a:t>Wegingsfactor</a:t>
                      </a:r>
                      <a:endParaRPr lang="nl-N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6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-Daktype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Dakleer </a:t>
                      </a:r>
                      <a:endParaRPr lang="nl-NL" sz="16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(&gt;</a:t>
                      </a: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C)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Grind </a:t>
                      </a:r>
                      <a:endParaRPr lang="nl-NL" sz="16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70 C)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Groen dak </a:t>
                      </a:r>
                      <a:endParaRPr lang="nl-NL" sz="1600" dirty="0" smtClean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35 C)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-Schaduw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geen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deels 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grotendeels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-Waterplassen/vochtige plekken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Open afvoerbuizen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Dekkingsmogelijkheden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deels 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grotendeels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Langdurige werkzaamheden op dak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6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Afstand tot voedsellocatie</a:t>
                      </a:r>
                      <a:endParaRPr lang="nl-NL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0-50 m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50-200 m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&gt;200 m</a:t>
                      </a:r>
                      <a:endParaRPr lang="nl-NL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95536" y="4869160"/>
            <a:ext cx="4650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(Rood is ongunstig, Groen is gunstig, Oranje is neutraal)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467544" y="1052736"/>
            <a:ext cx="100540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Kuikens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4" name="Rechthoek 13"/>
          <p:cNvSpPr/>
          <p:nvPr/>
        </p:nvSpPr>
        <p:spPr>
          <a:xfrm>
            <a:off x="323528" y="332656"/>
            <a:ext cx="5859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Risico’s en belemmeringen dakfase</a:t>
            </a:r>
          </a:p>
        </p:txBody>
      </p:sp>
      <p:pic>
        <p:nvPicPr>
          <p:cNvPr id="8" name="Afbeelding 7" descr="IMG_692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7984" y="1484784"/>
            <a:ext cx="3384376" cy="2592288"/>
          </a:xfrm>
          <a:prstGeom prst="rect">
            <a:avLst/>
          </a:prstGeom>
        </p:spPr>
      </p:pic>
      <p:pic>
        <p:nvPicPr>
          <p:cNvPr id="9" name="Afbeelding 8" descr="IMG_207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1484784"/>
            <a:ext cx="3528392" cy="2592288"/>
          </a:xfrm>
          <a:prstGeom prst="rect">
            <a:avLst/>
          </a:prstGeom>
        </p:spPr>
      </p:pic>
      <p:pic>
        <p:nvPicPr>
          <p:cNvPr id="10" name="Afbeelding 9" descr="IMG_647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36" y="4149080"/>
            <a:ext cx="3600400" cy="2708920"/>
          </a:xfrm>
          <a:prstGeom prst="rect">
            <a:avLst/>
          </a:prstGeom>
        </p:spPr>
      </p:pic>
      <p:pic>
        <p:nvPicPr>
          <p:cNvPr id="12" name="Afbeelding 11" descr="IMG_1130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4149080"/>
            <a:ext cx="3456384" cy="270892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619672" y="1556792"/>
            <a:ext cx="2520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Afstand tot voedselveld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5" name="Tekstvak 14"/>
          <p:cNvSpPr txBox="1"/>
          <p:nvPr/>
        </p:nvSpPr>
        <p:spPr>
          <a:xfrm>
            <a:off x="4716016" y="1556792"/>
            <a:ext cx="2520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rgbClr val="FFFF00"/>
                </a:solidFill>
              </a:rPr>
              <a:t>Geen dekking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6" name="Tekstvak 15"/>
          <p:cNvSpPr txBox="1"/>
          <p:nvPr/>
        </p:nvSpPr>
        <p:spPr>
          <a:xfrm>
            <a:off x="395536" y="6093296"/>
            <a:ext cx="2520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Minder hittestress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  <p:sp>
        <p:nvSpPr>
          <p:cNvPr id="17" name="Tekstvak 16"/>
          <p:cNvSpPr txBox="1"/>
          <p:nvPr/>
        </p:nvSpPr>
        <p:spPr>
          <a:xfrm>
            <a:off x="4572000" y="6242447"/>
            <a:ext cx="2520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>
                <a:solidFill>
                  <a:srgbClr val="FFFF00"/>
                </a:solidFill>
              </a:rPr>
              <a:t>Dekking en schaduw</a:t>
            </a:r>
          </a:p>
          <a:p>
            <a:endParaRPr lang="nl-NL" sz="16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  <a:p>
            <a:endParaRPr lang="nl-NL" sz="1400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323528" y="332656"/>
            <a:ext cx="1976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Risico’s val</a:t>
            </a:r>
          </a:p>
        </p:txBody>
      </p:sp>
      <p:pic>
        <p:nvPicPr>
          <p:cNvPr id="6" name="Afbeelding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467544" y="1196752"/>
          <a:ext cx="7632847" cy="2327947"/>
        </p:xfrm>
        <a:graphic>
          <a:graphicData uri="http://schemas.openxmlformats.org/drawingml/2006/table">
            <a:tbl>
              <a:tblPr/>
              <a:tblGrid>
                <a:gridCol w="3242070"/>
                <a:gridCol w="1291727"/>
                <a:gridCol w="1840024"/>
                <a:gridCol w="1259026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Valmogelijkheden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 dirty="0" smtClean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Wegingsfactoren</a:t>
                      </a:r>
                      <a:endParaRPr lang="nl-NL" sz="14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-Gesloten dakrand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Ja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i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-Hoogte gesloten dakrand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0-20 cm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&gt;20 cm 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&gt;50 cm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9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-Getrapte val mogelijk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Nee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deels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nl-NL" sz="14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Valhoogte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&gt;10 m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6-10 m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2-6 m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4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Ondergrond valplek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Steen/water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Steen en Groen</a:t>
                      </a:r>
                      <a:endParaRPr lang="nl-NL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Groen</a:t>
                      </a:r>
                      <a:endParaRPr lang="nl-NL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l-NL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nl-NL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491880" y="620688"/>
            <a:ext cx="4650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(Rood is ongunstig, Groen is gunstig, Oranje is neutraal)</a:t>
            </a:r>
            <a:endParaRPr kumimoji="0" lang="nl-N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594</Words>
  <Application>Microsoft Macintosh PowerPoint</Application>
  <PresentationFormat>On-screen Show (4:3)</PresentationFormat>
  <Paragraphs>292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Standaardontwerp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Bert Dijkstra</dc:creator>
  <cp:lastModifiedBy>Rafael Martig</cp:lastModifiedBy>
  <cp:revision>262</cp:revision>
  <dcterms:created xsi:type="dcterms:W3CDTF">2008-10-23T18:46:29Z</dcterms:created>
  <dcterms:modified xsi:type="dcterms:W3CDTF">2018-10-13T06:26:15Z</dcterms:modified>
</cp:coreProperties>
</file>