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36" r:id="rId2"/>
    <p:sldId id="423" r:id="rId3"/>
    <p:sldId id="443" r:id="rId4"/>
    <p:sldId id="412" r:id="rId5"/>
    <p:sldId id="427" r:id="rId6"/>
    <p:sldId id="449" r:id="rId7"/>
    <p:sldId id="463" r:id="rId8"/>
    <p:sldId id="464" r:id="rId9"/>
    <p:sldId id="448" r:id="rId10"/>
    <p:sldId id="450" r:id="rId11"/>
    <p:sldId id="451" r:id="rId12"/>
    <p:sldId id="454" r:id="rId13"/>
    <p:sldId id="455" r:id="rId14"/>
    <p:sldId id="457" r:id="rId15"/>
    <p:sldId id="458" r:id="rId16"/>
    <p:sldId id="466" r:id="rId17"/>
    <p:sldId id="456" r:id="rId18"/>
    <p:sldId id="459" r:id="rId19"/>
    <p:sldId id="460" r:id="rId20"/>
    <p:sldId id="462" r:id="rId21"/>
    <p:sldId id="465" r:id="rId22"/>
    <p:sldId id="362" r:id="rId23"/>
  </p:sldIdLst>
  <p:sldSz cx="9144000" cy="6858000" type="screen4x3"/>
  <p:notesSz cx="7099300" cy="10234613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Stijl, thema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7" autoAdjust="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t%20&amp;%20Tineke\Documents\VOGELS\SCHOLEKSTER\2018\Totaalgegevens%202008%20tm%202018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NIOO0038\Users_AnE\MagaliF\CHIRP\Earthworm\Bodemmonster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t%20&amp;%20Tineke\Documents\VOGELS\SCHOLEKSTER\2018\Totaalgegevens%202008%20tm%202018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t%20&amp;%20Tineke\Documents\VOGELS\SCHOLEKSTER\2018\Totaalgegevens%202008%20tm%20201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t%20&amp;%20Tineke\Documents\VOGELS\SCHOLEKSTER\2018\Totaalgegevens%202008%20tm%202018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t%20&amp;%20Tineke\Documents\VOGELS\SCHOLEKSTER\Bodemfauna\Bodemmonsters%20Assen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ert%20&amp;%20Tineke\Documents\VOGELS\SCHOLEKSTER\Bodemfauna\Bodemmonsters%20Assen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NIOO0038\Users_AnE\MagaliF\CHIRP\Earthworm\Bodemmonster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NIOO0038\Users_AnE\MagaliF\CHIRP\Earthworm\Bodemmonster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NIOO0038\Users_AnE\MagaliF\CHIRP\Earthworm\Bodemmonste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0965244388699177E-2"/>
          <c:y val="3.6824277562319763E-2"/>
          <c:w val="0.8327368592200316"/>
          <c:h val="0.88008566093417473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</c:spPr>
          </c:marker>
          <c:trendline>
            <c:trendlineType val="poly"/>
            <c:order val="2"/>
            <c:dispRSqr val="0"/>
            <c:dispEq val="0"/>
          </c:trendline>
          <c:xVal>
            <c:numRef>
              <c:f>Aantallen!$D$21:$N$21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xVal>
          <c:yVal>
            <c:numRef>
              <c:f>Aantallen!$D$22:$N$22</c:f>
              <c:numCache>
                <c:formatCode>General</c:formatCode>
                <c:ptCount val="11"/>
                <c:pt idx="0">
                  <c:v>14</c:v>
                </c:pt>
                <c:pt idx="1">
                  <c:v>15</c:v>
                </c:pt>
                <c:pt idx="2">
                  <c:v>14</c:v>
                </c:pt>
                <c:pt idx="3">
                  <c:v>13</c:v>
                </c:pt>
                <c:pt idx="4">
                  <c:v>9</c:v>
                </c:pt>
                <c:pt idx="5">
                  <c:v>9</c:v>
                </c:pt>
                <c:pt idx="6">
                  <c:v>7</c:v>
                </c:pt>
                <c:pt idx="7">
                  <c:v>6</c:v>
                </c:pt>
                <c:pt idx="8">
                  <c:v>5</c:v>
                </c:pt>
                <c:pt idx="9">
                  <c:v>4</c:v>
                </c:pt>
                <c:pt idx="10">
                  <c:v>4</c:v>
                </c:pt>
              </c:numCache>
            </c:numRef>
          </c:yVal>
          <c:smooth val="0"/>
        </c:ser>
        <c:ser>
          <c:idx val="1"/>
          <c:order val="1"/>
          <c:spPr>
            <a:ln w="28575">
              <a:noFill/>
            </a:ln>
          </c:spPr>
          <c:trendline>
            <c:trendlineType val="poly"/>
            <c:order val="2"/>
            <c:dispRSqr val="0"/>
            <c:dispEq val="0"/>
          </c:trendline>
          <c:xVal>
            <c:numRef>
              <c:f>Aantallen!$D$21:$N$21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xVal>
          <c:yVal>
            <c:numRef>
              <c:f>Aantallen!$D$23:$N$23</c:f>
              <c:numCache>
                <c:formatCode>General</c:formatCode>
                <c:ptCount val="11"/>
                <c:pt idx="0">
                  <c:v>32</c:v>
                </c:pt>
                <c:pt idx="1">
                  <c:v>42</c:v>
                </c:pt>
                <c:pt idx="2">
                  <c:v>43</c:v>
                </c:pt>
                <c:pt idx="3">
                  <c:v>51</c:v>
                </c:pt>
                <c:pt idx="4">
                  <c:v>49</c:v>
                </c:pt>
                <c:pt idx="5">
                  <c:v>51</c:v>
                </c:pt>
                <c:pt idx="6">
                  <c:v>57</c:v>
                </c:pt>
                <c:pt idx="7">
                  <c:v>62</c:v>
                </c:pt>
                <c:pt idx="8">
                  <c:v>66</c:v>
                </c:pt>
                <c:pt idx="9">
                  <c:v>64</c:v>
                </c:pt>
                <c:pt idx="10">
                  <c:v>67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3262336"/>
        <c:axId val="93267648"/>
      </c:scatterChart>
      <c:valAx>
        <c:axId val="9326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267648"/>
        <c:crosses val="autoZero"/>
        <c:crossBetween val="midCat"/>
      </c:valAx>
      <c:valAx>
        <c:axId val="93267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3262336"/>
        <c:crosses val="autoZero"/>
        <c:crossBetween val="midCat"/>
      </c:valAx>
      <c:spPr>
        <a:noFill/>
        <a:ln>
          <a:solidFill>
            <a:schemeClr val="accent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Earthworm!$C$1</c:f>
              <c:strCache>
                <c:ptCount val="1"/>
                <c:pt idx="0">
                  <c:v>0&lt;5cm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Earthworm!$C$2:$C$7</c:f>
              <c:numCache>
                <c:formatCode>General</c:formatCode>
                <c:ptCount val="6"/>
                <c:pt idx="0">
                  <c:v>0.75862068965517393</c:v>
                </c:pt>
                <c:pt idx="1">
                  <c:v>0.66666666666666663</c:v>
                </c:pt>
                <c:pt idx="2">
                  <c:v>0.79999999999999993</c:v>
                </c:pt>
                <c:pt idx="3">
                  <c:v>0.70967741935483986</c:v>
                </c:pt>
                <c:pt idx="4">
                  <c:v>0.19444444444444481</c:v>
                </c:pt>
                <c:pt idx="5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04-4D71-8C08-72FD4838BD88}"/>
            </c:ext>
          </c:extLst>
        </c:ser>
        <c:ser>
          <c:idx val="1"/>
          <c:order val="1"/>
          <c:tx>
            <c:strRef>
              <c:f>Earthworm!$D$1</c:f>
              <c:strCache>
                <c:ptCount val="1"/>
                <c:pt idx="0">
                  <c:v>5-10cm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Earthworm!$D$2:$D$7</c:f>
              <c:numCache>
                <c:formatCode>General</c:formatCode>
                <c:ptCount val="6"/>
                <c:pt idx="0">
                  <c:v>0.24137931034482771</c:v>
                </c:pt>
                <c:pt idx="1">
                  <c:v>0.33333333333333331</c:v>
                </c:pt>
                <c:pt idx="2">
                  <c:v>0.16666666666666666</c:v>
                </c:pt>
                <c:pt idx="3">
                  <c:v>0.29032258064516175</c:v>
                </c:pt>
                <c:pt idx="4">
                  <c:v>0.69444444444444464</c:v>
                </c:pt>
                <c:pt idx="5">
                  <c:v>0.65000000000000091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B04-4D71-8C08-72FD4838BD88}"/>
            </c:ext>
          </c:extLst>
        </c:ser>
        <c:ser>
          <c:idx val="2"/>
          <c:order val="2"/>
          <c:tx>
            <c:strRef>
              <c:f>Earthworm!$E$1</c:f>
              <c:strCache>
                <c:ptCount val="1"/>
                <c:pt idx="0">
                  <c:v>&gt;10cm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Earthworm!$E$2:$E$7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3.333333333333334E-2</c:v>
                </c:pt>
                <c:pt idx="3">
                  <c:v>0</c:v>
                </c:pt>
                <c:pt idx="4">
                  <c:v>0.11111111111111112</c:v>
                </c:pt>
                <c:pt idx="5">
                  <c:v>0.10000000000000003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B04-4D71-8C08-72FD4838BD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3320960"/>
        <c:axId val="166768000"/>
      </c:barChart>
      <c:catAx>
        <c:axId val="7332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768000"/>
        <c:crosses val="autoZero"/>
        <c:auto val="1"/>
        <c:lblAlgn val="ctr"/>
        <c:lblOffset val="100"/>
        <c:noMultiLvlLbl val="0"/>
      </c:catAx>
      <c:valAx>
        <c:axId val="16676800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Proportie</a:t>
                </a:r>
                <a:r>
                  <a:rPr lang="nl-NL" baseline="0"/>
                  <a:t> in lengteklasse</a:t>
                </a:r>
                <a:endParaRPr lang="nl-NL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3320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6835476910288765E-2"/>
          <c:y val="5.1400554097404488E-2"/>
          <c:w val="0.80210884702319818"/>
          <c:h val="0.832619568387284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Grafieken!$A$15</c:f>
              <c:strCache>
                <c:ptCount val="1"/>
                <c:pt idx="0">
                  <c:v>Agrarisch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Grafieken!$B$1:$L$1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Grafieken!$B$15:$L$15</c:f>
              <c:numCache>
                <c:formatCode>0.0</c:formatCode>
                <c:ptCount val="11"/>
                <c:pt idx="0">
                  <c:v>14.285714285714286</c:v>
                </c:pt>
                <c:pt idx="1">
                  <c:v>0</c:v>
                </c:pt>
                <c:pt idx="2">
                  <c:v>7.1428571428571415</c:v>
                </c:pt>
                <c:pt idx="3">
                  <c:v>4.7619047619047619</c:v>
                </c:pt>
                <c:pt idx="4">
                  <c:v>20</c:v>
                </c:pt>
                <c:pt idx="5">
                  <c:v>6.25</c:v>
                </c:pt>
                <c:pt idx="6">
                  <c:v>14.285714285714286</c:v>
                </c:pt>
                <c:pt idx="7">
                  <c:v>16.666666666666664</c:v>
                </c:pt>
                <c:pt idx="8">
                  <c:v>9.0909090909090935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1"/>
          <c:tx>
            <c:strRef>
              <c:f>Grafieken!$A$16</c:f>
              <c:strCache>
                <c:ptCount val="1"/>
                <c:pt idx="0">
                  <c:v>Urbaan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Grafieken!$B$1:$L$1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Grafieken!$B$16:$L$16</c:f>
              <c:numCache>
                <c:formatCode>0.0</c:formatCode>
                <c:ptCount val="11"/>
                <c:pt idx="0">
                  <c:v>32.432432432432435</c:v>
                </c:pt>
                <c:pt idx="1">
                  <c:v>36.363636363636353</c:v>
                </c:pt>
                <c:pt idx="2">
                  <c:v>39.583333333333329</c:v>
                </c:pt>
                <c:pt idx="3">
                  <c:v>29.508196721311474</c:v>
                </c:pt>
                <c:pt idx="4">
                  <c:v>32.8125</c:v>
                </c:pt>
                <c:pt idx="5">
                  <c:v>28.571428571428569</c:v>
                </c:pt>
                <c:pt idx="6">
                  <c:v>44.444444444444429</c:v>
                </c:pt>
                <c:pt idx="7">
                  <c:v>30.666666666666664</c:v>
                </c:pt>
                <c:pt idx="8">
                  <c:v>51.807228915662634</c:v>
                </c:pt>
                <c:pt idx="9">
                  <c:v>13.924050632911392</c:v>
                </c:pt>
                <c:pt idx="10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4813824"/>
        <c:axId val="93272256"/>
      </c:barChart>
      <c:catAx>
        <c:axId val="44813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272256"/>
        <c:crosses val="autoZero"/>
        <c:auto val="1"/>
        <c:lblAlgn val="ctr"/>
        <c:lblOffset val="100"/>
        <c:noMultiLvlLbl val="0"/>
      </c:catAx>
      <c:valAx>
        <c:axId val="93272256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44813824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8.8448162729658955E-2"/>
          <c:y val="4.5209784025784787E-2"/>
          <c:w val="0.35793684960930272"/>
          <c:h val="0.1401952056518489"/>
        </c:manualLayout>
      </c:layout>
      <c:overlay val="0"/>
      <c:txPr>
        <a:bodyPr/>
        <a:lstStyle/>
        <a:p>
          <a:pPr>
            <a:defRPr sz="1200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47246602229383"/>
          <c:y val="6.7434110856369522E-2"/>
          <c:w val="0.76977442321223577"/>
          <c:h val="0.832619568387284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Grafieken!$A$10</c:f>
              <c:strCache>
                <c:ptCount val="1"/>
                <c:pt idx="0">
                  <c:v>Agrarisch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Grafieken!$B$1:$L$1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Grafieken!$B$10:$L$10</c:f>
              <c:numCache>
                <c:formatCode>0.0</c:formatCode>
                <c:ptCount val="11"/>
                <c:pt idx="0">
                  <c:v>11.111111111111109</c:v>
                </c:pt>
                <c:pt idx="1">
                  <c:v>6.666666666666667</c:v>
                </c:pt>
                <c:pt idx="2">
                  <c:v>35.714285714285715</c:v>
                </c:pt>
                <c:pt idx="3">
                  <c:v>4.7619047619047619</c:v>
                </c:pt>
                <c:pt idx="4">
                  <c:v>20</c:v>
                </c:pt>
                <c:pt idx="5">
                  <c:v>62.5</c:v>
                </c:pt>
                <c:pt idx="6">
                  <c:v>35.714285714285715</c:v>
                </c:pt>
                <c:pt idx="7">
                  <c:v>16.666666666666664</c:v>
                </c:pt>
                <c:pt idx="8">
                  <c:v>9.09</c:v>
                </c:pt>
                <c:pt idx="9">
                  <c:v>16.7</c:v>
                </c:pt>
                <c:pt idx="10">
                  <c:v>0</c:v>
                </c:pt>
              </c:numCache>
            </c:numRef>
          </c:val>
        </c:ser>
        <c:ser>
          <c:idx val="2"/>
          <c:order val="1"/>
          <c:tx>
            <c:strRef>
              <c:f>Grafieken!$A$11</c:f>
              <c:strCache>
                <c:ptCount val="1"/>
                <c:pt idx="0">
                  <c:v>Urbaan eifase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Grafieken!$B$1:$L$1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Grafieken!$B$11:$L$11</c:f>
              <c:numCache>
                <c:formatCode>0.0</c:formatCode>
                <c:ptCount val="11"/>
                <c:pt idx="0">
                  <c:v>56.756756756756758</c:v>
                </c:pt>
                <c:pt idx="1">
                  <c:v>68.181818181818173</c:v>
                </c:pt>
                <c:pt idx="2">
                  <c:v>62.5</c:v>
                </c:pt>
                <c:pt idx="3">
                  <c:v>52.459016393442617</c:v>
                </c:pt>
                <c:pt idx="4">
                  <c:v>56.25</c:v>
                </c:pt>
                <c:pt idx="5">
                  <c:v>71.428571428571416</c:v>
                </c:pt>
                <c:pt idx="6">
                  <c:v>73.611111111111114</c:v>
                </c:pt>
                <c:pt idx="7">
                  <c:v>53.2</c:v>
                </c:pt>
                <c:pt idx="8">
                  <c:v>74.599999999999994</c:v>
                </c:pt>
                <c:pt idx="9">
                  <c:v>41.9</c:v>
                </c:pt>
                <c:pt idx="10">
                  <c:v>51.3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400896"/>
        <c:axId val="93299840"/>
      </c:barChart>
      <c:catAx>
        <c:axId val="72400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299840"/>
        <c:crosses val="autoZero"/>
        <c:auto val="1"/>
        <c:lblAlgn val="ctr"/>
        <c:lblOffset val="100"/>
        <c:noMultiLvlLbl val="0"/>
      </c:catAx>
      <c:valAx>
        <c:axId val="9329984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72400896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8.7682996236285643E-2"/>
          <c:y val="2.6626009808433992E-2"/>
          <c:w val="0.52752009036033032"/>
          <c:h val="0.1477733270265523"/>
        </c:manualLayout>
      </c:layout>
      <c:overlay val="0"/>
      <c:txPr>
        <a:bodyPr/>
        <a:lstStyle/>
        <a:p>
          <a:pPr>
            <a:defRPr sz="1200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1933572641655095E-2"/>
          <c:y val="5.4819316190676683E-2"/>
          <c:w val="0.80210884702319818"/>
          <c:h val="0.832619568387284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Grafieken!$A$19</c:f>
              <c:strCache>
                <c:ptCount val="1"/>
                <c:pt idx="0">
                  <c:v>Agrarisch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numRef>
              <c:f>Grafieken!$B$1:$L$1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Grafieken!$B$19:$L$19</c:f>
              <c:numCache>
                <c:formatCode>0.00</c:formatCode>
                <c:ptCount val="11"/>
                <c:pt idx="0">
                  <c:v>8.3333333333333343E-2</c:v>
                </c:pt>
                <c:pt idx="1">
                  <c:v>0</c:v>
                </c:pt>
                <c:pt idx="2">
                  <c:v>7.1428571428571425E-2</c:v>
                </c:pt>
                <c:pt idx="3">
                  <c:v>9.5238095238095247E-2</c:v>
                </c:pt>
                <c:pt idx="4">
                  <c:v>0.13333333333333336</c:v>
                </c:pt>
                <c:pt idx="5">
                  <c:v>6.25E-2</c:v>
                </c:pt>
                <c:pt idx="6">
                  <c:v>0.1428571428571429</c:v>
                </c:pt>
                <c:pt idx="7">
                  <c:v>8.3333333333333343E-2</c:v>
                </c:pt>
                <c:pt idx="8">
                  <c:v>9.0000000000000011E-2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ser>
          <c:idx val="2"/>
          <c:order val="1"/>
          <c:tx>
            <c:strRef>
              <c:f>Grafieken!$A$20</c:f>
              <c:strCache>
                <c:ptCount val="1"/>
                <c:pt idx="0">
                  <c:v>Urbaan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numRef>
              <c:f>Grafieken!$B$1:$L$1</c:f>
              <c:numCache>
                <c:formatCode>General</c:formatCode>
                <c:ptCount val="11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</c:numCache>
            </c:numRef>
          </c:cat>
          <c:val>
            <c:numRef>
              <c:f>Grafieken!$B$20:$L$20</c:f>
              <c:numCache>
                <c:formatCode>0.00</c:formatCode>
                <c:ptCount val="11"/>
                <c:pt idx="0">
                  <c:v>0.37837837837837851</c:v>
                </c:pt>
                <c:pt idx="1">
                  <c:v>0.4772727272727274</c:v>
                </c:pt>
                <c:pt idx="2">
                  <c:v>0.4166666666666668</c:v>
                </c:pt>
                <c:pt idx="3">
                  <c:v>0.3606557377049181</c:v>
                </c:pt>
                <c:pt idx="4">
                  <c:v>0.48437500000000006</c:v>
                </c:pt>
                <c:pt idx="5">
                  <c:v>0.3857142857142859</c:v>
                </c:pt>
                <c:pt idx="6">
                  <c:v>0.66666666666666663</c:v>
                </c:pt>
                <c:pt idx="7">
                  <c:v>0.4</c:v>
                </c:pt>
                <c:pt idx="8">
                  <c:v>0.72000000000000008</c:v>
                </c:pt>
                <c:pt idx="9">
                  <c:v>0.19</c:v>
                </c:pt>
                <c:pt idx="10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2404480"/>
        <c:axId val="93302144"/>
      </c:barChart>
      <c:catAx>
        <c:axId val="72404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3302144"/>
        <c:crosses val="autoZero"/>
        <c:auto val="1"/>
        <c:lblAlgn val="ctr"/>
        <c:lblOffset val="100"/>
        <c:noMultiLvlLbl val="0"/>
      </c:catAx>
      <c:valAx>
        <c:axId val="93302144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72404480"/>
        <c:crosses val="autoZero"/>
        <c:crossBetween val="between"/>
      </c:valAx>
      <c:spPr>
        <a:ln>
          <a:solidFill>
            <a:schemeClr val="accent1"/>
          </a:solidFill>
        </a:ln>
      </c:spPr>
    </c:plotArea>
    <c:legend>
      <c:legendPos val="r"/>
      <c:layout>
        <c:manualLayout>
          <c:xMode val="edge"/>
          <c:yMode val="edge"/>
          <c:x val="8.8448162729658955E-2"/>
          <c:y val="4.5209784025784787E-2"/>
          <c:w val="0.30145842982862497"/>
          <c:h val="0.12310118395617065"/>
        </c:manualLayout>
      </c:layout>
      <c:overlay val="0"/>
      <c:txPr>
        <a:bodyPr/>
        <a:lstStyle/>
        <a:p>
          <a:pPr>
            <a:defRPr sz="1200"/>
          </a:pPr>
          <a:endParaRPr lang="nl-NL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Vocht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'Soil parameter'!$I$2:$I$7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'Soil parameter'!$J$2:$J$7</c:f>
              <c:numCache>
                <c:formatCode>0.0</c:formatCode>
                <c:ptCount val="6"/>
                <c:pt idx="0">
                  <c:v>29.433333333333326</c:v>
                </c:pt>
                <c:pt idx="1">
                  <c:v>39.4</c:v>
                </c:pt>
                <c:pt idx="2">
                  <c:v>39.833333333333336</c:v>
                </c:pt>
                <c:pt idx="3">
                  <c:v>40.766666666666652</c:v>
                </c:pt>
                <c:pt idx="4">
                  <c:v>34.266666666666652</c:v>
                </c:pt>
                <c:pt idx="5">
                  <c:v>34.033333333333339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09E-499B-A639-9C5E5529A2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3111040"/>
        <c:axId val="72082560"/>
      </c:barChart>
      <c:catAx>
        <c:axId val="7311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2082560"/>
        <c:crosses val="autoZero"/>
        <c:auto val="1"/>
        <c:lblAlgn val="ctr"/>
        <c:lblOffset val="100"/>
        <c:noMultiLvlLbl val="0"/>
      </c:catAx>
      <c:valAx>
        <c:axId val="72082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3111040"/>
        <c:crossesAt val="0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l-NL"/>
              <a:t>ECP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 w="25400"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nl-N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'Soil parameter'!$M$2:$M$7</c:f>
              <c:strCache>
                <c:ptCount val="6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</c:strCache>
            </c:strRef>
          </c:cat>
          <c:val>
            <c:numRef>
              <c:f>'Soil parameter'!$N$2:$N$7</c:f>
              <c:numCache>
                <c:formatCode>0.0</c:formatCode>
                <c:ptCount val="6"/>
                <c:pt idx="0">
                  <c:v>48</c:v>
                </c:pt>
                <c:pt idx="1">
                  <c:v>43</c:v>
                </c:pt>
                <c:pt idx="2">
                  <c:v>43.66666666666665</c:v>
                </c:pt>
                <c:pt idx="3">
                  <c:v>78.333333333333314</c:v>
                </c:pt>
                <c:pt idx="4">
                  <c:v>67</c:v>
                </c:pt>
                <c:pt idx="5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150-4CCD-9BF1-7A97F07DF22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73111552"/>
        <c:axId val="72084288"/>
      </c:barChart>
      <c:catAx>
        <c:axId val="73111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2084288"/>
        <c:crosses val="autoZero"/>
        <c:auto val="1"/>
        <c:lblAlgn val="ctr"/>
        <c:lblOffset val="100"/>
        <c:noMultiLvlLbl val="0"/>
      </c:catAx>
      <c:valAx>
        <c:axId val="7208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3111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Earthworm!$J$1</c:f>
              <c:strCache>
                <c:ptCount val="1"/>
                <c:pt idx="0">
                  <c:v>Wormen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Earthworm!$J$2:$J$7</c:f>
              <c:numCache>
                <c:formatCode>General</c:formatCode>
                <c:ptCount val="6"/>
                <c:pt idx="0">
                  <c:v>0.78378378378378377</c:v>
                </c:pt>
                <c:pt idx="1">
                  <c:v>0.72000000000000064</c:v>
                </c:pt>
                <c:pt idx="2">
                  <c:v>0.82608695652173902</c:v>
                </c:pt>
                <c:pt idx="3">
                  <c:v>0.58695652173912938</c:v>
                </c:pt>
                <c:pt idx="4">
                  <c:v>0.86021505376344165</c:v>
                </c:pt>
                <c:pt idx="5">
                  <c:v>0.86842105263158154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F68-4829-8693-A25C15A7D93F}"/>
            </c:ext>
          </c:extLst>
        </c:ser>
        <c:ser>
          <c:idx val="1"/>
          <c:order val="1"/>
          <c:tx>
            <c:strRef>
              <c:f>Earthworm!$K$1</c:f>
              <c:strCache>
                <c:ptCount val="1"/>
                <c:pt idx="0">
                  <c:v>Emelten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Earthworm!$K$2:$K$7</c:f>
              <c:numCache>
                <c:formatCode>General</c:formatCode>
                <c:ptCount val="6"/>
                <c:pt idx="0">
                  <c:v>0.16216216216216245</c:v>
                </c:pt>
                <c:pt idx="1">
                  <c:v>0.24000000000000021</c:v>
                </c:pt>
                <c:pt idx="2">
                  <c:v>8.6956521739130543E-2</c:v>
                </c:pt>
                <c:pt idx="3">
                  <c:v>6.5217391304347921E-2</c:v>
                </c:pt>
                <c:pt idx="4">
                  <c:v>3.2258064516129087E-2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F68-4829-8693-A25C15A7D93F}"/>
            </c:ext>
          </c:extLst>
        </c:ser>
        <c:ser>
          <c:idx val="2"/>
          <c:order val="2"/>
          <c:tx>
            <c:strRef>
              <c:f>Earthworm!$L$1</c:f>
              <c:strCache>
                <c:ptCount val="1"/>
                <c:pt idx="0">
                  <c:v>Ritnaalden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Earthworm!$L$2:$L$7</c:f>
              <c:numCache>
                <c:formatCode>General</c:formatCode>
                <c:ptCount val="6"/>
                <c:pt idx="0">
                  <c:v>5.4054054054054092E-2</c:v>
                </c:pt>
                <c:pt idx="1">
                  <c:v>0.72000000000000064</c:v>
                </c:pt>
                <c:pt idx="2">
                  <c:v>0.82608695652173902</c:v>
                </c:pt>
                <c:pt idx="3">
                  <c:v>0.58695652173912938</c:v>
                </c:pt>
                <c:pt idx="4">
                  <c:v>0.86021505376344165</c:v>
                </c:pt>
                <c:pt idx="5">
                  <c:v>0.86842105263158154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F68-4829-8693-A25C15A7D93F}"/>
            </c:ext>
          </c:extLst>
        </c:ser>
        <c:ser>
          <c:idx val="3"/>
          <c:order val="3"/>
          <c:tx>
            <c:strRef>
              <c:f>Earthworm!$M$1</c:f>
              <c:strCache>
                <c:ptCount val="1"/>
                <c:pt idx="0">
                  <c:v>Engerlingen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Earthworm!$M$2:$M$7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8.6956521739130543E-2</c:v>
                </c:pt>
                <c:pt idx="4">
                  <c:v>1.075268817204301E-2</c:v>
                </c:pt>
                <c:pt idx="5">
                  <c:v>2.6315789473684216E-2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F68-4829-8693-A25C15A7D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3113088"/>
        <c:axId val="72086592"/>
      </c:barChart>
      <c:catAx>
        <c:axId val="73113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2086592"/>
        <c:crosses val="autoZero"/>
        <c:auto val="1"/>
        <c:lblAlgn val="ctr"/>
        <c:lblOffset val="100"/>
        <c:noMultiLvlLbl val="0"/>
      </c:catAx>
      <c:valAx>
        <c:axId val="72086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3113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Earthworm!$B$2:$B$7</c:f>
              <c:numCache>
                <c:formatCode>General</c:formatCode>
                <c:ptCount val="6"/>
                <c:pt idx="0">
                  <c:v>1.2608695652173914</c:v>
                </c:pt>
                <c:pt idx="1">
                  <c:v>0.75000000000000078</c:v>
                </c:pt>
                <c:pt idx="2">
                  <c:v>1.8095238095238095</c:v>
                </c:pt>
                <c:pt idx="3">
                  <c:v>0.93103448275862066</c:v>
                </c:pt>
                <c:pt idx="4">
                  <c:v>2.8571428571428572</c:v>
                </c:pt>
                <c:pt idx="5">
                  <c:v>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D2B-412D-AD2A-4CE9F9F970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318400"/>
        <c:axId val="72088320"/>
      </c:barChart>
      <c:catAx>
        <c:axId val="73318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2088320"/>
        <c:crosses val="autoZero"/>
        <c:auto val="1"/>
        <c:lblAlgn val="ctr"/>
        <c:lblOffset val="100"/>
        <c:noMultiLvlLbl val="0"/>
      </c:catAx>
      <c:valAx>
        <c:axId val="72088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Aantal wormen per monster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3318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Earthworm!$I$2:$I$7</c:f>
              <c:strCache>
                <c:ptCount val="6"/>
                <c:pt idx="0">
                  <c:v>Gazon</c:v>
                </c:pt>
                <c:pt idx="1">
                  <c:v>Gazon</c:v>
                </c:pt>
                <c:pt idx="2">
                  <c:v>Hooiberm</c:v>
                </c:pt>
                <c:pt idx="3">
                  <c:v>Hooiberm</c:v>
                </c:pt>
                <c:pt idx="4">
                  <c:v>Agrarisch</c:v>
                </c:pt>
                <c:pt idx="5">
                  <c:v>Agrarisch</c:v>
                </c:pt>
              </c:strCache>
            </c:strRef>
          </c:cat>
          <c:val>
            <c:numRef>
              <c:f>Earthworm!$F$2:$F$7</c:f>
              <c:numCache>
                <c:formatCode>General</c:formatCode>
                <c:ptCount val="6"/>
                <c:pt idx="0">
                  <c:v>0.26086956521739174</c:v>
                </c:pt>
                <c:pt idx="1">
                  <c:v>0.25</c:v>
                </c:pt>
                <c:pt idx="2">
                  <c:v>0.19047619047619083</c:v>
                </c:pt>
                <c:pt idx="3">
                  <c:v>0.10344827586206895</c:v>
                </c:pt>
                <c:pt idx="4">
                  <c:v>0.10714285714285714</c:v>
                </c:pt>
                <c:pt idx="5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7D-4181-A380-62F48BE9C2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3320448"/>
        <c:axId val="166766272"/>
      </c:barChart>
      <c:catAx>
        <c:axId val="73320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166766272"/>
        <c:crosses val="autoZero"/>
        <c:auto val="1"/>
        <c:lblAlgn val="ctr"/>
        <c:lblOffset val="100"/>
        <c:noMultiLvlLbl val="0"/>
      </c:catAx>
      <c:valAx>
        <c:axId val="16676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nl-NL"/>
                  <a:t>Aantal emelten per monster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l-NL"/>
          </a:p>
        </c:txPr>
        <c:crossAx val="7332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nl-NL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21E3CFDD-424D-427A-B128-B050112198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0797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1C531-FA49-4DE9-937F-7EC6764837E0}" type="datetimeFigureOut">
              <a:rPr lang="nl-NL" smtClean="0"/>
              <a:pPr/>
              <a:t>16-10-2018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10066F-9FDC-4EE3-94C1-74D729288F6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343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933B7-9A2B-4583-98EF-F71251EEC29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0972F-31A6-40F5-8942-94D5BB7B15C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A1304-8064-4651-B734-2AB3DFBFE62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2A73F-3377-42CD-BB77-AF69DED29C6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0CC09-2E4D-44A7-BB38-00BDD1F58C2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E925E-8EA9-4C06-A768-574D876694B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F1C70A-03B5-465E-B336-9FF7A80FBB7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982DE-201B-4988-8286-84FF330EC05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E415D2-D609-4706-9AD7-AF8B910AB0A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AD021-98C5-49F4-8B2F-C98CE8D829C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9721D-E954-4BE0-B15B-0933FE95175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F1099E5-E4F1-4BD1-BA47-39A572E2415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IMG_16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1999" y="404664"/>
            <a:ext cx="4128459" cy="3096344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179512" y="548680"/>
            <a:ext cx="7812360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Scholeksters in Assen </a:t>
            </a:r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r>
              <a:rPr lang="nl-NL" b="1" dirty="0" smtClean="0"/>
              <a:t>-Ontwikkelingen in 2018</a:t>
            </a:r>
          </a:p>
          <a:p>
            <a:endParaRPr lang="nl-NL" b="1" dirty="0" smtClean="0"/>
          </a:p>
          <a:p>
            <a:r>
              <a:rPr lang="nl-NL" b="1" dirty="0" smtClean="0"/>
              <a:t>-Bodemfauna onderzoek</a:t>
            </a:r>
          </a:p>
          <a:p>
            <a:endParaRPr lang="nl-NL" b="1" dirty="0" smtClean="0"/>
          </a:p>
          <a:p>
            <a:r>
              <a:rPr lang="nl-NL" b="1" dirty="0" smtClean="0"/>
              <a:t>-Zenderonderzoek</a:t>
            </a:r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endParaRPr lang="nl-NL" b="1" dirty="0" smtClean="0"/>
          </a:p>
          <a:p>
            <a:r>
              <a:rPr lang="nl-NL" b="1" dirty="0" smtClean="0"/>
              <a:t>Bert Dijkstra &amp; Rinus Dillerop</a:t>
            </a:r>
            <a:endParaRPr lang="nl-NL" dirty="0"/>
          </a:p>
        </p:txBody>
      </p:sp>
      <p:pic>
        <p:nvPicPr>
          <p:cNvPr id="8" name="Afbeelding 7" descr="32294673_2152059755013899_1296162284585877504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717032"/>
            <a:ext cx="4165963" cy="295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5"/>
          <p:cNvGraphicFramePr/>
          <p:nvPr/>
        </p:nvGraphicFramePr>
        <p:xfrm>
          <a:off x="611560" y="3717032"/>
          <a:ext cx="4397375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33051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539552" y="260648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Verhouding van het aantal soorten per type April</a:t>
            </a:r>
            <a:endParaRPr lang="nl-NL" dirty="0"/>
          </a:p>
        </p:txBody>
      </p:sp>
      <p:graphicFrame>
        <p:nvGraphicFramePr>
          <p:cNvPr id="6" name="Chart 2"/>
          <p:cNvGraphicFramePr/>
          <p:nvPr/>
        </p:nvGraphicFramePr>
        <p:xfrm>
          <a:off x="611560" y="764704"/>
          <a:ext cx="4378325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Afbeelding 6" descr="IMG_3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764704"/>
            <a:ext cx="3674875" cy="265468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BHEJ21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260648"/>
            <a:ext cx="3936438" cy="2952328"/>
          </a:xfrm>
          <a:prstGeom prst="rect">
            <a:avLst/>
          </a:prstGeom>
        </p:spPr>
      </p:pic>
      <p:pic>
        <p:nvPicPr>
          <p:cNvPr id="5" name="Afbeelding 4" descr="9F6A0D3A-D043-44CF-BCC6-FB572BF5E6F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465004"/>
            <a:ext cx="4080453" cy="3060340"/>
          </a:xfrm>
          <a:prstGeom prst="rect">
            <a:avLst/>
          </a:prstGeom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395536" y="4149080"/>
            <a:ext cx="38884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Financieel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mogelijk gemaakt door: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Prins Bernard Cultuurfonds Drenthe, gemeente Assen, </a:t>
            </a:r>
            <a:r>
              <a:rPr kumimoji="0" lang="nl-NL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IJsvogelfonds en de Waterleiding Maatschappij Drenthe (WMD).</a:t>
            </a: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95536" y="2996952"/>
            <a:ext cx="3888432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Met hulp van: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Bruno Ens (</a:t>
            </a:r>
            <a:r>
              <a:rPr kumimoji="0" lang="nl-NL" sz="1200" b="1" i="0" u="none" strike="noStrike" cap="none" normalizeH="0" baseline="0" dirty="0" err="1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Sovon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Vogelonderzoek)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Henk Jan van der Kolk (</a:t>
            </a:r>
            <a:r>
              <a:rPr kumimoji="0" lang="nl-NL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nioo.knaw.nl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Kees Oosterbeek (</a:t>
            </a:r>
            <a:r>
              <a:rPr kumimoji="0" lang="nl-NL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Sovon</a:t>
            </a:r>
            <a:r>
              <a:rPr kumimoji="0" lang="nl-NL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395536" y="188640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Zenderonderzoek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95536" y="620688"/>
            <a:ext cx="38884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1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Doelen: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1" i="0" u="none" strike="noStrike" cap="none" normalizeH="0" baseline="0" dirty="0" smtClean="0">
              <a:ln>
                <a:noFill/>
              </a:ln>
              <a:solidFill>
                <a:srgbClr val="1D2129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 b="1" dirty="0" smtClean="0">
                <a:solidFill>
                  <a:srgbClr val="1D212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-Inzicht krijgen in territorium grootte/gebruik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l-NL" sz="1400" b="1" dirty="0" smtClean="0">
              <a:solidFill>
                <a:srgbClr val="1D2129"/>
              </a:solidFill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1" i="0" u="none" strike="noStrike" cap="none" normalizeH="0" baseline="0" dirty="0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-Inzicht</a:t>
            </a:r>
            <a:r>
              <a:rPr kumimoji="0" lang="nl-NL" sz="1400" b="1" i="0" u="none" strike="noStrike" cap="none" normalizeH="0" dirty="0" smtClean="0">
                <a:ln>
                  <a:noFill/>
                </a:ln>
                <a:solidFill>
                  <a:srgbClr val="1D2129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in ligging en omvang foerageergebieden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1" i="0" u="none" strike="noStrike" cap="none" normalizeH="0" dirty="0" smtClean="0">
              <a:ln>
                <a:noFill/>
              </a:ln>
              <a:solidFill>
                <a:srgbClr val="1D2129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NL" sz="1400" b="1" dirty="0" smtClean="0">
                <a:solidFill>
                  <a:srgbClr val="1D2129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-Inzicht in tijdsbesteding</a:t>
            </a:r>
            <a:endParaRPr kumimoji="0" lang="nl-NL" sz="1400" b="1" i="0" u="none" strike="noStrike" cap="none" normalizeH="0" dirty="0" smtClean="0">
              <a:ln>
                <a:noFill/>
              </a:ln>
              <a:solidFill>
                <a:srgbClr val="1D2129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dirty="0" smtClean="0">
              <a:ln>
                <a:noFill/>
              </a:ln>
              <a:solidFill>
                <a:srgbClr val="1D2129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dirty="0" smtClean="0">
              <a:ln>
                <a:noFill/>
              </a:ln>
              <a:solidFill>
                <a:srgbClr val="1D2129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5373216"/>
            <a:ext cx="936104" cy="62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6080236"/>
            <a:ext cx="1210977" cy="589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332946"/>
            <a:ext cx="1008112" cy="71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6165304"/>
            <a:ext cx="1683390" cy="46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7784" y="5445224"/>
            <a:ext cx="1357948" cy="61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XUJX79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4266474" cy="5688632"/>
          </a:xfrm>
          <a:prstGeom prst="rect">
            <a:avLst/>
          </a:prstGeom>
        </p:spPr>
      </p:pic>
      <p:pic>
        <p:nvPicPr>
          <p:cNvPr id="5" name="Afbeelding 4" descr="WRGV68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996952"/>
            <a:ext cx="4283968" cy="3212976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076056" y="836712"/>
            <a:ext cx="17812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 smtClean="0"/>
              <a:t>PECH!!!!</a:t>
            </a:r>
            <a:endParaRPr lang="nl-NL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5635_compleet_detai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757159" cy="6192688"/>
          </a:xfrm>
          <a:prstGeom prst="rect">
            <a:avLst/>
          </a:prstGeom>
        </p:spPr>
      </p:pic>
      <p:sp>
        <p:nvSpPr>
          <p:cNvPr id="5" name="Ovaal 4"/>
          <p:cNvSpPr/>
          <p:nvPr/>
        </p:nvSpPr>
        <p:spPr>
          <a:xfrm>
            <a:off x="1691680" y="4365104"/>
            <a:ext cx="3600400" cy="2160240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vaal 5"/>
          <p:cNvSpPr/>
          <p:nvPr/>
        </p:nvSpPr>
        <p:spPr>
          <a:xfrm>
            <a:off x="6732240" y="4409728"/>
            <a:ext cx="2304256" cy="2331640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3275856" y="52292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solidFill>
                  <a:srgbClr val="FFFF00"/>
                </a:solidFill>
              </a:rPr>
              <a:t>Asserboys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020272" y="52292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The Pioniers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9" name="5-puntige ster 8"/>
          <p:cNvSpPr/>
          <p:nvPr/>
        </p:nvSpPr>
        <p:spPr>
          <a:xfrm>
            <a:off x="3275856" y="5013176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5-puntige ster 9"/>
          <p:cNvSpPr/>
          <p:nvPr/>
        </p:nvSpPr>
        <p:spPr>
          <a:xfrm>
            <a:off x="7164288" y="6165304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/>
          <p:cNvSpPr txBox="1"/>
          <p:nvPr/>
        </p:nvSpPr>
        <p:spPr>
          <a:xfrm>
            <a:off x="467544" y="404664"/>
            <a:ext cx="171072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3635</a:t>
            </a:r>
          </a:p>
          <a:p>
            <a:endParaRPr lang="nl-NL" dirty="0" smtClean="0">
              <a:solidFill>
                <a:srgbClr val="FFFF00"/>
              </a:solidFill>
            </a:endParaRPr>
          </a:p>
          <a:p>
            <a:r>
              <a:rPr lang="nl-NL" dirty="0" smtClean="0">
                <a:solidFill>
                  <a:srgbClr val="FFFF00"/>
                </a:solidFill>
              </a:rPr>
              <a:t>Nest</a:t>
            </a:r>
          </a:p>
          <a:p>
            <a:endParaRPr lang="nl-NL" dirty="0" smtClean="0">
              <a:solidFill>
                <a:srgbClr val="FFFF00"/>
              </a:solidFill>
            </a:endParaRPr>
          </a:p>
          <a:p>
            <a:r>
              <a:rPr lang="nl-NL" dirty="0" smtClean="0">
                <a:solidFill>
                  <a:srgbClr val="FFFF00"/>
                </a:solidFill>
              </a:rPr>
              <a:t>Buurterritorium</a:t>
            </a:r>
          </a:p>
          <a:p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12" name="5-puntige ster 11"/>
          <p:cNvSpPr/>
          <p:nvPr/>
        </p:nvSpPr>
        <p:spPr>
          <a:xfrm>
            <a:off x="3707904" y="2780928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5-puntige ster 12"/>
          <p:cNvSpPr/>
          <p:nvPr/>
        </p:nvSpPr>
        <p:spPr>
          <a:xfrm>
            <a:off x="1259632" y="1052736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2195736" y="1556792"/>
            <a:ext cx="360040" cy="216024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56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5913603" cy="6453336"/>
          </a:xfrm>
          <a:prstGeom prst="rect">
            <a:avLst/>
          </a:prstGeom>
        </p:spPr>
      </p:pic>
      <p:cxnSp>
        <p:nvCxnSpPr>
          <p:cNvPr id="6" name="Rechte verbindingslijn 5"/>
          <p:cNvCxnSpPr/>
          <p:nvPr/>
        </p:nvCxnSpPr>
        <p:spPr>
          <a:xfrm>
            <a:off x="1187624" y="2780928"/>
            <a:ext cx="4824536" cy="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/>
          <p:cNvCxnSpPr/>
          <p:nvPr/>
        </p:nvCxnSpPr>
        <p:spPr>
          <a:xfrm>
            <a:off x="1259632" y="3717032"/>
            <a:ext cx="4824536" cy="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vak 7"/>
          <p:cNvSpPr txBox="1"/>
          <p:nvPr/>
        </p:nvSpPr>
        <p:spPr>
          <a:xfrm>
            <a:off x="2483768" y="2996952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2</a:t>
            </a:r>
            <a:r>
              <a:rPr lang="nl-NL" baseline="30000" dirty="0" smtClean="0">
                <a:solidFill>
                  <a:srgbClr val="FFFF00"/>
                </a:solidFill>
              </a:rPr>
              <a:t>e</a:t>
            </a:r>
            <a:r>
              <a:rPr lang="nl-NL" dirty="0" smtClean="0">
                <a:solidFill>
                  <a:srgbClr val="FFFF00"/>
                </a:solidFill>
              </a:rPr>
              <a:t> legsel??</a:t>
            </a:r>
            <a:endParaRPr lang="nl-NL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5635 foerageren dag en nacht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655332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MG_98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257737" cy="3024335"/>
          </a:xfrm>
          <a:prstGeom prst="rect">
            <a:avLst/>
          </a:prstGeom>
        </p:spPr>
      </p:pic>
      <p:pic>
        <p:nvPicPr>
          <p:cNvPr id="5" name="Afbeelding 4" descr="IMG_98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1" y="3429000"/>
            <a:ext cx="4224469" cy="3168352"/>
          </a:xfrm>
          <a:prstGeom prst="rect">
            <a:avLst/>
          </a:prstGeom>
        </p:spPr>
      </p:pic>
      <p:pic>
        <p:nvPicPr>
          <p:cNvPr id="6" name="Afbeelding 5" descr="IMG_98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260648"/>
            <a:ext cx="4215294" cy="3024336"/>
          </a:xfrm>
          <a:prstGeom prst="rect">
            <a:avLst/>
          </a:prstGeom>
        </p:spPr>
      </p:pic>
      <p:pic>
        <p:nvPicPr>
          <p:cNvPr id="7" name="Afbeelding 6" descr="IMG_98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3429000"/>
            <a:ext cx="4224469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6895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5642_compleet_detai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404664"/>
            <a:ext cx="8757160" cy="6192688"/>
          </a:xfrm>
        </p:spPr>
      </p:pic>
      <p:sp>
        <p:nvSpPr>
          <p:cNvPr id="6" name="Ovaal 5"/>
          <p:cNvSpPr/>
          <p:nvPr/>
        </p:nvSpPr>
        <p:spPr>
          <a:xfrm>
            <a:off x="7164288" y="4077072"/>
            <a:ext cx="1979712" cy="2331640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Ovaal 6"/>
          <p:cNvSpPr/>
          <p:nvPr/>
        </p:nvSpPr>
        <p:spPr>
          <a:xfrm>
            <a:off x="4932040" y="476672"/>
            <a:ext cx="2016224" cy="1683568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Ovaal 7"/>
          <p:cNvSpPr/>
          <p:nvPr/>
        </p:nvSpPr>
        <p:spPr>
          <a:xfrm>
            <a:off x="0" y="764704"/>
            <a:ext cx="1907704" cy="1827584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2699792" y="476672"/>
            <a:ext cx="2195736" cy="1872208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4788024" y="2348880"/>
            <a:ext cx="2016224" cy="1800200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6948264" y="1340768"/>
            <a:ext cx="1999456" cy="2132384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5-puntige ster 11"/>
          <p:cNvSpPr/>
          <p:nvPr/>
        </p:nvSpPr>
        <p:spPr>
          <a:xfrm>
            <a:off x="1403648" y="1844824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5-puntige ster 12"/>
          <p:cNvSpPr/>
          <p:nvPr/>
        </p:nvSpPr>
        <p:spPr>
          <a:xfrm>
            <a:off x="3995936" y="1268760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5-puntige ster 13"/>
          <p:cNvSpPr/>
          <p:nvPr/>
        </p:nvSpPr>
        <p:spPr>
          <a:xfrm>
            <a:off x="5364088" y="1196752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5-puntige ster 14"/>
          <p:cNvSpPr/>
          <p:nvPr/>
        </p:nvSpPr>
        <p:spPr>
          <a:xfrm>
            <a:off x="5940152" y="3356992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5-puntige ster 15"/>
          <p:cNvSpPr/>
          <p:nvPr/>
        </p:nvSpPr>
        <p:spPr>
          <a:xfrm>
            <a:off x="8388424" y="2636912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5-puntige ster 16"/>
          <p:cNvSpPr/>
          <p:nvPr/>
        </p:nvSpPr>
        <p:spPr>
          <a:xfrm>
            <a:off x="7524328" y="4509120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Ovaal 17"/>
          <p:cNvSpPr/>
          <p:nvPr/>
        </p:nvSpPr>
        <p:spPr>
          <a:xfrm>
            <a:off x="0" y="5301208"/>
            <a:ext cx="1403648" cy="1772344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9"/>
          <p:cNvSpPr/>
          <p:nvPr/>
        </p:nvSpPr>
        <p:spPr>
          <a:xfrm>
            <a:off x="4580384" y="5813648"/>
            <a:ext cx="1855440" cy="1628328"/>
          </a:xfrm>
          <a:prstGeom prst="ellipse">
            <a:avLst/>
          </a:prstGeom>
          <a:noFill/>
          <a:ln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5-puntige ster 20"/>
          <p:cNvSpPr/>
          <p:nvPr/>
        </p:nvSpPr>
        <p:spPr>
          <a:xfrm>
            <a:off x="2339752" y="3501008"/>
            <a:ext cx="216024" cy="144016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Tekstvak 21"/>
          <p:cNvSpPr txBox="1"/>
          <p:nvPr/>
        </p:nvSpPr>
        <p:spPr>
          <a:xfrm>
            <a:off x="467544" y="4046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3642</a:t>
            </a:r>
            <a:endParaRPr lang="nl-NL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56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6026427" cy="6597352"/>
          </a:xfrm>
          <a:prstGeom prst="rect">
            <a:avLst/>
          </a:prstGeom>
        </p:spPr>
      </p:pic>
      <p:cxnSp>
        <p:nvCxnSpPr>
          <p:cNvPr id="3" name="Rechte verbindingslijn 2"/>
          <p:cNvCxnSpPr/>
          <p:nvPr/>
        </p:nvCxnSpPr>
        <p:spPr>
          <a:xfrm>
            <a:off x="1331640" y="3140968"/>
            <a:ext cx="4824536" cy="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vak 4"/>
          <p:cNvSpPr txBox="1"/>
          <p:nvPr/>
        </p:nvSpPr>
        <p:spPr>
          <a:xfrm>
            <a:off x="3347864" y="3717032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rgbClr val="FFFF00"/>
                </a:solidFill>
              </a:rPr>
              <a:t>2</a:t>
            </a:r>
            <a:r>
              <a:rPr lang="nl-NL" baseline="30000" dirty="0" smtClean="0">
                <a:solidFill>
                  <a:srgbClr val="FFFF00"/>
                </a:solidFill>
              </a:rPr>
              <a:t>e</a:t>
            </a:r>
            <a:r>
              <a:rPr lang="nl-NL" dirty="0" smtClean="0">
                <a:solidFill>
                  <a:srgbClr val="FFFF00"/>
                </a:solidFill>
              </a:rPr>
              <a:t> legsel</a:t>
            </a:r>
            <a:endParaRPr lang="nl-NL" dirty="0">
              <a:solidFill>
                <a:srgbClr val="FFFF00"/>
              </a:solidFill>
            </a:endParaRPr>
          </a:p>
        </p:txBody>
      </p:sp>
      <p:cxnSp>
        <p:nvCxnSpPr>
          <p:cNvPr id="6" name="Rechte verbindingslijn 5"/>
          <p:cNvCxnSpPr/>
          <p:nvPr/>
        </p:nvCxnSpPr>
        <p:spPr>
          <a:xfrm>
            <a:off x="1403648" y="5013176"/>
            <a:ext cx="4824536" cy="0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/>
          <p:cNvSpPr txBox="1"/>
          <p:nvPr/>
        </p:nvSpPr>
        <p:spPr>
          <a:xfrm>
            <a:off x="611560" y="332656"/>
            <a:ext cx="2715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Trend in vaste steekproefgebieden</a:t>
            </a:r>
          </a:p>
        </p:txBody>
      </p:sp>
      <p:pic>
        <p:nvPicPr>
          <p:cNvPr id="15" name="Afbeelding 14" descr="IMG_1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692696"/>
            <a:ext cx="3816424" cy="2913308"/>
          </a:xfrm>
          <a:prstGeom prst="rect">
            <a:avLst/>
          </a:prstGeom>
        </p:spPr>
      </p:pic>
      <p:graphicFrame>
        <p:nvGraphicFramePr>
          <p:cNvPr id="16" name="Grafiek 15"/>
          <p:cNvGraphicFramePr/>
          <p:nvPr/>
        </p:nvGraphicFramePr>
        <p:xfrm>
          <a:off x="395536" y="836712"/>
          <a:ext cx="410445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Afbeelding 16" descr="IMG_15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717032"/>
            <a:ext cx="384042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842493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51520" y="476672"/>
            <a:ext cx="5472608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Enkele conclusies</a:t>
            </a:r>
          </a:p>
          <a:p>
            <a:endParaRPr lang="nl-NL" sz="1600" dirty="0" smtClean="0"/>
          </a:p>
          <a:p>
            <a:r>
              <a:rPr lang="nl-NL" sz="1600" dirty="0" smtClean="0"/>
              <a:t>-Territoria 2-11 ha groot</a:t>
            </a:r>
          </a:p>
          <a:p>
            <a:endParaRPr lang="nl-NL" sz="1600" dirty="0" smtClean="0"/>
          </a:p>
          <a:p>
            <a:r>
              <a:rPr lang="nl-NL" sz="1600" dirty="0" smtClean="0"/>
              <a:t>-Binnen territorium ca. 50-80 are </a:t>
            </a:r>
          </a:p>
          <a:p>
            <a:r>
              <a:rPr lang="nl-NL" sz="1600" dirty="0" smtClean="0"/>
              <a:t>  foerageergebied</a:t>
            </a:r>
          </a:p>
          <a:p>
            <a:endParaRPr lang="nl-NL" sz="1600" dirty="0" smtClean="0"/>
          </a:p>
          <a:p>
            <a:r>
              <a:rPr lang="nl-NL" sz="1600" dirty="0" smtClean="0"/>
              <a:t>-Specifieke foerageerplekken</a:t>
            </a:r>
          </a:p>
          <a:p>
            <a:endParaRPr lang="nl-NL" sz="1600" dirty="0" smtClean="0"/>
          </a:p>
          <a:p>
            <a:r>
              <a:rPr lang="nl-NL" sz="1600" dirty="0" smtClean="0"/>
              <a:t>-Nachtelijk foerageren op nog specifiekere </a:t>
            </a:r>
          </a:p>
          <a:p>
            <a:r>
              <a:rPr lang="nl-NL" sz="1600" dirty="0" smtClean="0"/>
              <a:t>  plekken</a:t>
            </a:r>
          </a:p>
          <a:p>
            <a:endParaRPr lang="nl-NL" sz="1600" dirty="0" smtClean="0"/>
          </a:p>
          <a:p>
            <a:r>
              <a:rPr lang="nl-NL" sz="1600" dirty="0" smtClean="0"/>
              <a:t>-Gazonbeheer duidelijk preferent</a:t>
            </a:r>
          </a:p>
          <a:p>
            <a:endParaRPr lang="nl-NL" sz="1600" dirty="0" smtClean="0"/>
          </a:p>
          <a:p>
            <a:r>
              <a:rPr lang="nl-NL" sz="1600" dirty="0" smtClean="0"/>
              <a:t>-Er wordt aanvullend voedsel in </a:t>
            </a:r>
          </a:p>
          <a:p>
            <a:r>
              <a:rPr lang="nl-NL" sz="1600" dirty="0" smtClean="0"/>
              <a:t> agrarisch gebied</a:t>
            </a:r>
          </a:p>
          <a:p>
            <a:endParaRPr lang="nl-NL" dirty="0"/>
          </a:p>
        </p:txBody>
      </p:sp>
      <p:pic>
        <p:nvPicPr>
          <p:cNvPr id="3" name="Afbeelding 2" descr="IMG_05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188640"/>
            <a:ext cx="4518359" cy="3096344"/>
          </a:xfrm>
          <a:prstGeom prst="rect">
            <a:avLst/>
          </a:prstGeom>
        </p:spPr>
      </p:pic>
      <p:pic>
        <p:nvPicPr>
          <p:cNvPr id="4" name="Afbeelding 3" descr="Foto 3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429000"/>
            <a:ext cx="4546319" cy="328498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image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60648"/>
            <a:ext cx="8128000" cy="609600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3851920" y="836712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FFFF00"/>
                </a:solidFill>
              </a:rPr>
              <a:t>Vragen?</a:t>
            </a:r>
            <a:endParaRPr lang="nl-NL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8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2492896"/>
            <a:ext cx="5554960" cy="3633267"/>
          </a:xfrm>
        </p:spPr>
        <p:txBody>
          <a:bodyPr/>
          <a:lstStyle/>
          <a:p>
            <a:endParaRPr lang="nl-NL" dirty="0" smtClean="0"/>
          </a:p>
          <a:p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251520" y="4005064"/>
            <a:ext cx="2984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/>
              <a:t>%</a:t>
            </a:r>
          </a:p>
          <a:p>
            <a:r>
              <a:rPr lang="nl-NL" sz="1000" b="1" dirty="0" smtClean="0"/>
              <a:t>S</a:t>
            </a:r>
          </a:p>
          <a:p>
            <a:r>
              <a:rPr lang="nl-NL" sz="1000" b="1" dirty="0" smtClean="0"/>
              <a:t>U</a:t>
            </a:r>
          </a:p>
          <a:p>
            <a:r>
              <a:rPr lang="nl-NL" sz="1000" b="1" dirty="0" smtClean="0"/>
              <a:t>C</a:t>
            </a:r>
          </a:p>
          <a:p>
            <a:r>
              <a:rPr lang="nl-NL" sz="1000" b="1" dirty="0" smtClean="0"/>
              <a:t>C</a:t>
            </a:r>
          </a:p>
          <a:p>
            <a:r>
              <a:rPr lang="nl-NL" sz="1000" b="1" dirty="0" smtClean="0"/>
              <a:t>E</a:t>
            </a:r>
          </a:p>
          <a:p>
            <a:r>
              <a:rPr lang="nl-NL" sz="1000" b="1" dirty="0" smtClean="0"/>
              <a:t>S</a:t>
            </a:r>
          </a:p>
          <a:p>
            <a:r>
              <a:rPr lang="nl-NL" sz="1000" b="1" dirty="0" smtClean="0"/>
              <a:t>V</a:t>
            </a:r>
          </a:p>
          <a:p>
            <a:r>
              <a:rPr lang="nl-NL" sz="1000" b="1" dirty="0" smtClean="0"/>
              <a:t>O</a:t>
            </a:r>
          </a:p>
          <a:p>
            <a:r>
              <a:rPr lang="nl-NL" sz="1000" b="1" dirty="0" smtClean="0"/>
              <a:t>L</a:t>
            </a:r>
            <a:endParaRPr lang="nl-NL" sz="1000" b="1" dirty="0"/>
          </a:p>
        </p:txBody>
      </p:sp>
      <p:sp>
        <p:nvSpPr>
          <p:cNvPr id="6" name="Tekstvak 5"/>
          <p:cNvSpPr txBox="1"/>
          <p:nvPr/>
        </p:nvSpPr>
        <p:spPr>
          <a:xfrm>
            <a:off x="971600" y="3645024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/>
              <a:t>Jongenfase</a:t>
            </a:r>
            <a:endParaRPr lang="nl-NL" sz="1400" dirty="0"/>
          </a:p>
        </p:txBody>
      </p:sp>
      <p:sp>
        <p:nvSpPr>
          <p:cNvPr id="9" name="Tekstvak 8"/>
          <p:cNvSpPr txBox="1"/>
          <p:nvPr/>
        </p:nvSpPr>
        <p:spPr>
          <a:xfrm>
            <a:off x="251520" y="764704"/>
            <a:ext cx="29848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/>
              <a:t>%</a:t>
            </a:r>
          </a:p>
          <a:p>
            <a:r>
              <a:rPr lang="nl-NL" sz="1000" b="1" dirty="0" smtClean="0"/>
              <a:t>S</a:t>
            </a:r>
          </a:p>
          <a:p>
            <a:r>
              <a:rPr lang="nl-NL" sz="1000" b="1" dirty="0" smtClean="0"/>
              <a:t>U</a:t>
            </a:r>
          </a:p>
          <a:p>
            <a:r>
              <a:rPr lang="nl-NL" sz="1000" b="1" dirty="0" smtClean="0"/>
              <a:t>C</a:t>
            </a:r>
          </a:p>
          <a:p>
            <a:r>
              <a:rPr lang="nl-NL" sz="1000" b="1" dirty="0" smtClean="0"/>
              <a:t>C</a:t>
            </a:r>
          </a:p>
          <a:p>
            <a:r>
              <a:rPr lang="nl-NL" sz="1000" b="1" dirty="0" smtClean="0"/>
              <a:t>E</a:t>
            </a:r>
          </a:p>
          <a:p>
            <a:r>
              <a:rPr lang="nl-NL" sz="1000" b="1" dirty="0" smtClean="0"/>
              <a:t>S</a:t>
            </a:r>
          </a:p>
          <a:p>
            <a:r>
              <a:rPr lang="nl-NL" sz="1000" b="1" dirty="0" smtClean="0"/>
              <a:t>V</a:t>
            </a:r>
          </a:p>
          <a:p>
            <a:r>
              <a:rPr lang="nl-NL" sz="1000" b="1" dirty="0" smtClean="0"/>
              <a:t>O</a:t>
            </a:r>
          </a:p>
          <a:p>
            <a:r>
              <a:rPr lang="nl-NL" sz="1000" b="1" dirty="0" smtClean="0"/>
              <a:t>L</a:t>
            </a:r>
            <a:endParaRPr lang="nl-NL" sz="1000" b="1" dirty="0"/>
          </a:p>
        </p:txBody>
      </p:sp>
      <p:graphicFrame>
        <p:nvGraphicFramePr>
          <p:cNvPr id="12" name="Grafiek 11"/>
          <p:cNvGraphicFramePr/>
          <p:nvPr/>
        </p:nvGraphicFramePr>
        <p:xfrm>
          <a:off x="611560" y="3789040"/>
          <a:ext cx="4104456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kstvak 12"/>
          <p:cNvSpPr txBox="1"/>
          <p:nvPr/>
        </p:nvSpPr>
        <p:spPr>
          <a:xfrm>
            <a:off x="971600" y="188640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err="1" smtClean="0"/>
              <a:t>Eifase</a:t>
            </a:r>
            <a:endParaRPr lang="nl-NL" sz="1400" dirty="0"/>
          </a:p>
        </p:txBody>
      </p:sp>
      <p:graphicFrame>
        <p:nvGraphicFramePr>
          <p:cNvPr id="14" name="Grafiek 13"/>
          <p:cNvGraphicFramePr/>
          <p:nvPr/>
        </p:nvGraphicFramePr>
        <p:xfrm>
          <a:off x="539552" y="332656"/>
          <a:ext cx="432048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5" name="Afbeelding 14" descr="32464505_2153178694902005_4428926591522832384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32656"/>
            <a:ext cx="4145589" cy="3024335"/>
          </a:xfrm>
          <a:prstGeom prst="rect">
            <a:avLst/>
          </a:prstGeom>
        </p:spPr>
      </p:pic>
      <p:pic>
        <p:nvPicPr>
          <p:cNvPr id="16" name="Afbeelding 15" descr="IMG_12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73016"/>
            <a:ext cx="4187957" cy="31409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Grafiek 19"/>
          <p:cNvGraphicFramePr/>
          <p:nvPr/>
        </p:nvGraphicFramePr>
        <p:xfrm>
          <a:off x="611560" y="548680"/>
          <a:ext cx="5181600" cy="3714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Rechte verbindingslijn 8"/>
          <p:cNvCxnSpPr/>
          <p:nvPr/>
        </p:nvCxnSpPr>
        <p:spPr>
          <a:xfrm>
            <a:off x="1115616" y="2420888"/>
            <a:ext cx="4104456" cy="0"/>
          </a:xfrm>
          <a:prstGeom prst="line">
            <a:avLst/>
          </a:prstGeom>
          <a:ln w="254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vak 10"/>
          <p:cNvSpPr txBox="1"/>
          <p:nvPr/>
        </p:nvSpPr>
        <p:spPr>
          <a:xfrm>
            <a:off x="1979712" y="1628800"/>
            <a:ext cx="10871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dirty="0" smtClean="0"/>
              <a:t>Drempelwaarde</a:t>
            </a:r>
            <a:endParaRPr lang="nl-NL" sz="1000" dirty="0"/>
          </a:p>
        </p:txBody>
      </p:sp>
      <p:sp>
        <p:nvSpPr>
          <p:cNvPr id="12" name="PIJL-OMLAAG 11"/>
          <p:cNvSpPr/>
          <p:nvPr/>
        </p:nvSpPr>
        <p:spPr>
          <a:xfrm>
            <a:off x="2555776" y="1988840"/>
            <a:ext cx="144016" cy="43204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395536" y="1412776"/>
            <a:ext cx="263214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00" b="1" dirty="0" smtClean="0"/>
              <a:t>v</a:t>
            </a:r>
          </a:p>
          <a:p>
            <a:r>
              <a:rPr lang="nl-NL" sz="1000" b="1" dirty="0" smtClean="0"/>
              <a:t>v</a:t>
            </a:r>
          </a:p>
          <a:p>
            <a:endParaRPr lang="nl-NL" sz="1000" b="1" dirty="0" smtClean="0"/>
          </a:p>
          <a:p>
            <a:r>
              <a:rPr lang="nl-NL" sz="1000" b="1" dirty="0" smtClean="0"/>
              <a:t>p</a:t>
            </a:r>
          </a:p>
          <a:p>
            <a:r>
              <a:rPr lang="nl-NL" sz="1000" b="1" dirty="0" smtClean="0"/>
              <a:t>e</a:t>
            </a:r>
          </a:p>
          <a:p>
            <a:r>
              <a:rPr lang="nl-NL" sz="1000" b="1" dirty="0" smtClean="0"/>
              <a:t>r</a:t>
            </a:r>
          </a:p>
          <a:p>
            <a:endParaRPr lang="nl-NL" sz="1000" b="1" dirty="0" smtClean="0"/>
          </a:p>
          <a:p>
            <a:r>
              <a:rPr lang="nl-NL" sz="1000" b="1" dirty="0" smtClean="0"/>
              <a:t>p</a:t>
            </a:r>
          </a:p>
          <a:p>
            <a:r>
              <a:rPr lang="nl-NL" sz="1000" b="1" dirty="0" smtClean="0"/>
              <a:t>a</a:t>
            </a:r>
          </a:p>
          <a:p>
            <a:r>
              <a:rPr lang="nl-NL" sz="1000" b="1" dirty="0" smtClean="0"/>
              <a:t>a</a:t>
            </a:r>
          </a:p>
          <a:p>
            <a:r>
              <a:rPr lang="nl-NL" sz="1000" b="1" dirty="0" smtClean="0"/>
              <a:t>r</a:t>
            </a:r>
          </a:p>
          <a:p>
            <a:endParaRPr lang="nl-NL" sz="1000" dirty="0" smtClean="0"/>
          </a:p>
          <a:p>
            <a:endParaRPr lang="nl-NL" dirty="0"/>
          </a:p>
        </p:txBody>
      </p:sp>
      <p:sp>
        <p:nvSpPr>
          <p:cNvPr id="16" name="Rechthoek 15"/>
          <p:cNvSpPr/>
          <p:nvPr/>
        </p:nvSpPr>
        <p:spPr>
          <a:xfrm>
            <a:off x="467544" y="188640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Reproductie, agrarisch versus urbaan</a:t>
            </a:r>
          </a:p>
        </p:txBody>
      </p:sp>
      <p:pic>
        <p:nvPicPr>
          <p:cNvPr id="23" name="Afbeelding 22" descr="Neerslagoverschot 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0"/>
            <a:ext cx="2120072" cy="2304256"/>
          </a:xfrm>
          <a:prstGeom prst="rect">
            <a:avLst/>
          </a:prstGeom>
        </p:spPr>
      </p:pic>
      <p:pic>
        <p:nvPicPr>
          <p:cNvPr id="25" name="Afbeelding 24" descr="Neerslagoversschot 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04248" y="1988840"/>
            <a:ext cx="2184704" cy="2376264"/>
          </a:xfrm>
          <a:prstGeom prst="rect">
            <a:avLst/>
          </a:prstGeom>
        </p:spPr>
      </p:pic>
      <p:pic>
        <p:nvPicPr>
          <p:cNvPr id="24" name="Afbeelding 23" descr="Neerslagoverschot 201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8" y="4221088"/>
            <a:ext cx="2149803" cy="2343600"/>
          </a:xfrm>
          <a:prstGeom prst="rect">
            <a:avLst/>
          </a:prstGeom>
        </p:spPr>
      </p:pic>
      <p:pic>
        <p:nvPicPr>
          <p:cNvPr id="26" name="Afbeelding 25" descr="Doorlopend neerslag overschot 201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3" y="4725144"/>
            <a:ext cx="1954102" cy="2132856"/>
          </a:xfrm>
          <a:prstGeom prst="rect">
            <a:avLst/>
          </a:prstGeom>
        </p:spPr>
      </p:pic>
      <p:pic>
        <p:nvPicPr>
          <p:cNvPr id="27" name="Afbeelding 26" descr="Doorlopend neerslag overschot 20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580112" y="4725144"/>
            <a:ext cx="1957161" cy="2132856"/>
          </a:xfrm>
          <a:prstGeom prst="rect">
            <a:avLst/>
          </a:prstGeom>
        </p:spPr>
      </p:pic>
      <p:pic>
        <p:nvPicPr>
          <p:cNvPr id="28" name="Afbeelding 27" descr="Potentieel neerslagoverschot 200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4725144"/>
            <a:ext cx="1958449" cy="2132856"/>
          </a:xfrm>
          <a:prstGeom prst="rect">
            <a:avLst/>
          </a:prstGeom>
        </p:spPr>
      </p:pic>
      <p:pic>
        <p:nvPicPr>
          <p:cNvPr id="29" name="Afbeelding 28" descr="Potentieel neerslagoverschot 201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7704" y="4725144"/>
            <a:ext cx="1948177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IMG_28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332656"/>
            <a:ext cx="4068886" cy="2911797"/>
          </a:xfrm>
          <a:prstGeom prst="rect">
            <a:avLst/>
          </a:prstGeom>
        </p:spPr>
      </p:pic>
      <p:pic>
        <p:nvPicPr>
          <p:cNvPr id="7" name="Afbeelding 6" descr="IMG_86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3429000"/>
            <a:ext cx="4032448" cy="3024336"/>
          </a:xfrm>
          <a:prstGeom prst="rect">
            <a:avLst/>
          </a:prstGeom>
        </p:spPr>
      </p:pic>
      <p:pic>
        <p:nvPicPr>
          <p:cNvPr id="8" name="Afbeelding 7" descr="IMG_227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501008"/>
            <a:ext cx="3923928" cy="294294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539552" y="260648"/>
            <a:ext cx="44644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Bodemfauna onderzoek</a:t>
            </a:r>
          </a:p>
          <a:p>
            <a:endParaRPr lang="nl-NL" dirty="0" smtClean="0"/>
          </a:p>
          <a:p>
            <a:r>
              <a:rPr lang="nl-NL" dirty="0" smtClean="0"/>
              <a:t>-Dichtheden bodemfauna</a:t>
            </a:r>
          </a:p>
          <a:p>
            <a:r>
              <a:rPr lang="nl-NL" dirty="0" smtClean="0"/>
              <a:t> in typen foerageergebieden</a:t>
            </a:r>
          </a:p>
          <a:p>
            <a:endParaRPr lang="nl-NL" dirty="0" smtClean="0"/>
          </a:p>
          <a:p>
            <a:r>
              <a:rPr lang="nl-NL" dirty="0" smtClean="0"/>
              <a:t>-”Gazonberm” </a:t>
            </a:r>
          </a:p>
          <a:p>
            <a:endParaRPr lang="nl-NL" dirty="0" smtClean="0"/>
          </a:p>
          <a:p>
            <a:r>
              <a:rPr lang="nl-NL" dirty="0" smtClean="0"/>
              <a:t>-”Hooiberm”</a:t>
            </a:r>
          </a:p>
          <a:p>
            <a:endParaRPr lang="nl-NL" dirty="0" smtClean="0"/>
          </a:p>
          <a:p>
            <a:r>
              <a:rPr lang="nl-NL" dirty="0" smtClean="0"/>
              <a:t>-Agrarisch intensief (raaigrasweide)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IMG_06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4091947" cy="3068960"/>
          </a:xfrm>
          <a:prstGeom prst="rect">
            <a:avLst/>
          </a:prstGeom>
        </p:spPr>
      </p:pic>
      <p:pic>
        <p:nvPicPr>
          <p:cNvPr id="3" name="Afbeelding 2" descr="IMG_068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645024"/>
            <a:ext cx="4091947" cy="3068960"/>
          </a:xfrm>
          <a:prstGeom prst="rect">
            <a:avLst/>
          </a:prstGeom>
        </p:spPr>
      </p:pic>
      <p:pic>
        <p:nvPicPr>
          <p:cNvPr id="4" name="Afbeelding 3" descr="IMG_00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3645024"/>
            <a:ext cx="4091947" cy="306896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339752" y="3645024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“Hooiberm”</a:t>
            </a:r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403648" y="188640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“Gazonberm”</a:t>
            </a:r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4860032" y="3645024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“Agrarisch”</a:t>
            </a:r>
          </a:p>
          <a:p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5148064" y="476672"/>
            <a:ext cx="31213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50 monsters per type</a:t>
            </a:r>
          </a:p>
          <a:p>
            <a:r>
              <a:rPr lang="nl-NL" dirty="0" smtClean="0"/>
              <a:t>-Begin april</a:t>
            </a:r>
          </a:p>
          <a:p>
            <a:r>
              <a:rPr lang="nl-NL" dirty="0" smtClean="0"/>
              <a:t>-Begin juni</a:t>
            </a:r>
          </a:p>
          <a:p>
            <a:r>
              <a:rPr lang="nl-NL" dirty="0" smtClean="0"/>
              <a:t>-Raaien, per 10 m 1 monster</a:t>
            </a:r>
          </a:p>
          <a:p>
            <a:endParaRPr lang="nl-NL" dirty="0" smtClean="0"/>
          </a:p>
          <a:p>
            <a:r>
              <a:rPr lang="nl-NL" dirty="0" smtClean="0"/>
              <a:t>-Bodemvocht</a:t>
            </a:r>
          </a:p>
          <a:p>
            <a:r>
              <a:rPr lang="nl-NL" dirty="0" smtClean="0"/>
              <a:t>-ECP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/>
          <p:cNvGraphicFramePr/>
          <p:nvPr/>
        </p:nvGraphicFramePr>
        <p:xfrm>
          <a:off x="620712" y="2178049"/>
          <a:ext cx="3673475" cy="252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3"/>
          <p:cNvGraphicFramePr/>
          <p:nvPr/>
        </p:nvGraphicFramePr>
        <p:xfrm>
          <a:off x="4640262" y="2152649"/>
          <a:ext cx="3883025" cy="2552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899592" y="5013176"/>
            <a:ext cx="1781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A/B= Gazon</a:t>
            </a:r>
          </a:p>
          <a:p>
            <a:r>
              <a:rPr lang="nl-NL" dirty="0" smtClean="0"/>
              <a:t>C/D= Hooiberm</a:t>
            </a:r>
          </a:p>
          <a:p>
            <a:r>
              <a:rPr lang="nl-NL" dirty="0" smtClean="0"/>
              <a:t>ECP=Agrarisch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4644008" y="5085184"/>
            <a:ext cx="1781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A/B= Gazon</a:t>
            </a:r>
          </a:p>
          <a:p>
            <a:r>
              <a:rPr lang="nl-NL" dirty="0" smtClean="0"/>
              <a:t>C/D= Hooiberm</a:t>
            </a:r>
          </a:p>
          <a:p>
            <a:r>
              <a:rPr lang="nl-NL" dirty="0" smtClean="0"/>
              <a:t>ECP=Agrarisch</a:t>
            </a:r>
            <a:endParaRPr lang="nl-N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8570221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 descr="IMG_86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3501008"/>
            <a:ext cx="3960441" cy="2970330"/>
          </a:xfrm>
          <a:prstGeom prst="rect">
            <a:avLst/>
          </a:prstGeom>
        </p:spPr>
      </p:pic>
      <p:pic>
        <p:nvPicPr>
          <p:cNvPr id="5" name="Afbeelding 4" descr="IMG_06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3520" y="3501008"/>
            <a:ext cx="3936438" cy="29523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539552" y="620688"/>
          <a:ext cx="4378325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hthoek 2"/>
          <p:cNvSpPr/>
          <p:nvPr/>
        </p:nvSpPr>
        <p:spPr>
          <a:xfrm>
            <a:off x="467544" y="260648"/>
            <a:ext cx="6120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 smtClean="0"/>
              <a:t>Verhouding van het aantal soorten per type April</a:t>
            </a:r>
            <a:endParaRPr lang="nl-NL" dirty="0"/>
          </a:p>
        </p:txBody>
      </p:sp>
      <p:graphicFrame>
        <p:nvGraphicFramePr>
          <p:cNvPr id="4" name="Chart 4"/>
          <p:cNvGraphicFramePr/>
          <p:nvPr/>
        </p:nvGraphicFramePr>
        <p:xfrm>
          <a:off x="467544" y="4019550"/>
          <a:ext cx="4397375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Afbeelding 4" descr="IMG_86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116624" y="2092288"/>
            <a:ext cx="4283968" cy="321297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3384</TotalTime>
  <Words>274</Words>
  <Application>Microsoft Office PowerPoint</Application>
  <PresentationFormat>On-screen Show (4:3)</PresentationFormat>
  <Paragraphs>136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Standaardontwerp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Bert Dijkstra</dc:creator>
  <cp:lastModifiedBy>Kolk, Henk-Jan van der</cp:lastModifiedBy>
  <cp:revision>265</cp:revision>
  <dcterms:created xsi:type="dcterms:W3CDTF">2008-10-23T18:46:29Z</dcterms:created>
  <dcterms:modified xsi:type="dcterms:W3CDTF">2018-10-16T15:09:09Z</dcterms:modified>
</cp:coreProperties>
</file>