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3" r:id="rId4"/>
    <p:sldId id="274" r:id="rId5"/>
    <p:sldId id="271" r:id="rId6"/>
    <p:sldId id="272" r:id="rId7"/>
    <p:sldId id="295" r:id="rId8"/>
    <p:sldId id="296" r:id="rId9"/>
    <p:sldId id="280" r:id="rId10"/>
    <p:sldId id="282" r:id="rId11"/>
    <p:sldId id="283" r:id="rId12"/>
    <p:sldId id="284" r:id="rId13"/>
    <p:sldId id="285" r:id="rId14"/>
    <p:sldId id="286" r:id="rId15"/>
    <p:sldId id="276" r:id="rId16"/>
    <p:sldId id="281" r:id="rId17"/>
    <p:sldId id="287" r:id="rId18"/>
    <p:sldId id="297" r:id="rId19"/>
    <p:sldId id="288" r:id="rId20"/>
    <p:sldId id="289" r:id="rId21"/>
    <p:sldId id="290" r:id="rId22"/>
    <p:sldId id="291" r:id="rId23"/>
    <p:sldId id="293" r:id="rId24"/>
    <p:sldId id="294" r:id="rId25"/>
    <p:sldId id="298" r:id="rId26"/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5" r:id="rId35"/>
    <p:sldId id="266" r:id="rId36"/>
    <p:sldId id="264" r:id="rId37"/>
    <p:sldId id="26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Totaal</c:v>
                </c:pt>
              </c:strCache>
            </c:strRef>
          </c:tx>
          <c:invertIfNegative val="0"/>
          <c:cat>
            <c:strRef>
              <c:f>Sheet2!$B$2:$C$2</c:f>
              <c:strCache>
                <c:ptCount val="2"/>
                <c:pt idx="0">
                  <c:v>Ring Verloren</c:v>
                </c:pt>
                <c:pt idx="1">
                  <c:v>Ring Versleten</c:v>
                </c:pt>
              </c:strCache>
            </c:strRef>
          </c:cat>
          <c:val>
            <c:numRef>
              <c:f>Sheet2!$B$3:$C$3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F5-4C70-ACA9-6EF393DF1025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Weer gezien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Sheet2!$B$2:$C$2</c:f>
              <c:strCache>
                <c:ptCount val="2"/>
                <c:pt idx="0">
                  <c:v>Ring Verloren</c:v>
                </c:pt>
                <c:pt idx="1">
                  <c:v>Ring Versleten</c:v>
                </c:pt>
              </c:strCache>
            </c:strRef>
          </c:cat>
          <c:val>
            <c:numRef>
              <c:f>Sheet2!$B$4:$C$4</c:f>
              <c:numCache>
                <c:formatCode>0%</c:formatCode>
                <c:ptCount val="2"/>
                <c:pt idx="0">
                  <c:v>0.46916890080428952</c:v>
                </c:pt>
                <c:pt idx="1">
                  <c:v>0.70473537604456826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F5-4C70-ACA9-6EF393DF1025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Slijtage code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Sheet2!$B$2:$C$2</c:f>
              <c:strCache>
                <c:ptCount val="2"/>
                <c:pt idx="0">
                  <c:v>Ring Verloren</c:v>
                </c:pt>
                <c:pt idx="1">
                  <c:v>Ring Versleten</c:v>
                </c:pt>
              </c:strCache>
            </c:strRef>
          </c:cat>
          <c:val>
            <c:numRef>
              <c:f>Sheet2!$B$5:$C$5</c:f>
              <c:numCache>
                <c:formatCode>0%</c:formatCode>
                <c:ptCount val="2"/>
                <c:pt idx="0">
                  <c:v>0.22252010723860591</c:v>
                </c:pt>
                <c:pt idx="1">
                  <c:v>0.20891364902506965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F5-4C70-ACA9-6EF393DF1025}"/>
            </c:ext>
          </c:extLst>
        </c:ser>
        <c:ser>
          <c:idx val="3"/>
          <c:order val="3"/>
          <c:tx>
            <c:strRef>
              <c:f>Sheet2!$A$6</c:f>
              <c:strCache>
                <c:ptCount val="1"/>
                <c:pt idx="0">
                  <c:v>Nooit meer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Sheet2!$B$2:$C$2</c:f>
              <c:strCache>
                <c:ptCount val="2"/>
                <c:pt idx="0">
                  <c:v>Ring Verloren</c:v>
                </c:pt>
                <c:pt idx="1">
                  <c:v>Ring Versleten</c:v>
                </c:pt>
              </c:strCache>
            </c:strRef>
          </c:cat>
          <c:val>
            <c:numRef>
              <c:f>Sheet2!$B$6:$C$6</c:f>
              <c:numCache>
                <c:formatCode>0%</c:formatCode>
                <c:ptCount val="2"/>
                <c:pt idx="0">
                  <c:v>0.16085790884718498</c:v>
                </c:pt>
                <c:pt idx="1">
                  <c:v>0.17270194986072424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DF5-4C70-ACA9-6EF393DF1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114560"/>
        <c:axId val="45092800"/>
      </c:barChart>
      <c:catAx>
        <c:axId val="10611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5092800"/>
        <c:crosses val="autoZero"/>
        <c:auto val="1"/>
        <c:lblAlgn val="ctr"/>
        <c:lblOffset val="100"/>
        <c:noMultiLvlLbl val="0"/>
      </c:catAx>
      <c:valAx>
        <c:axId val="45092800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61145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/>
              <a:t>Ring Verlies Ameland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7A-4DD7-9765-FC5AAA98564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7A-4DD7-9765-FC5AAA98564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17A-4DD7-9765-FC5AAA98564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17A-4DD7-9765-FC5AAA98564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17A-4DD7-9765-FC5AAA98564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17A-4DD7-9765-FC5AAA98564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17A-4DD7-9765-FC5AAA9856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'[CONCEPT RINGVERLIES 2018.xls]Blad1'!$E$225:$E$232</c:f>
              <c:strCache>
                <c:ptCount val="8"/>
                <c:pt idx="0">
                  <c:v>Blauw</c:v>
                </c:pt>
                <c:pt idx="1">
                  <c:v>Geel</c:v>
                </c:pt>
                <c:pt idx="2">
                  <c:v>Oranje</c:v>
                </c:pt>
                <c:pt idx="3">
                  <c:v>Groen</c:v>
                </c:pt>
                <c:pt idx="4">
                  <c:v>Zwart</c:v>
                </c:pt>
                <c:pt idx="5">
                  <c:v>Rood</c:v>
                </c:pt>
                <c:pt idx="6">
                  <c:v>Lime</c:v>
                </c:pt>
                <c:pt idx="7">
                  <c:v>Wit</c:v>
                </c:pt>
              </c:strCache>
            </c:strRef>
          </c:cat>
          <c:val>
            <c:numRef>
              <c:f>'[CONCEPT RINGVERLIES 2018.xls]Blad1'!$F$225:$F$232</c:f>
              <c:numCache>
                <c:formatCode>General</c:formatCode>
                <c:ptCount val="8"/>
                <c:pt idx="0">
                  <c:v>13</c:v>
                </c:pt>
                <c:pt idx="1">
                  <c:v>5</c:v>
                </c:pt>
                <c:pt idx="2">
                  <c:v>8</c:v>
                </c:pt>
                <c:pt idx="3">
                  <c:v>21</c:v>
                </c:pt>
                <c:pt idx="4">
                  <c:v>2</c:v>
                </c:pt>
                <c:pt idx="5">
                  <c:v>10</c:v>
                </c:pt>
                <c:pt idx="6">
                  <c:v>21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17A-4DD7-9765-FC5AAA985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"/>
        <c:axId val="107540992"/>
        <c:axId val="111009792"/>
      </c:barChart>
      <c:catAx>
        <c:axId val="10754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009792"/>
        <c:crosses val="autoZero"/>
        <c:auto val="1"/>
        <c:lblAlgn val="ctr"/>
        <c:lblOffset val="100"/>
        <c:noMultiLvlLbl val="0"/>
      </c:catAx>
      <c:valAx>
        <c:axId val="111009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4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0.24625</cdr:x>
      <cdr:y>0.1336</cdr:y>
    </cdr:from>
    <cdr:to>
      <cdr:x>0.465</cdr:x>
      <cdr:y>0.2927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26568" y="604664"/>
          <a:ext cx="1800200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dirty="0" smtClean="0"/>
            <a:t>47% van </a:t>
          </a:r>
          <a:r>
            <a:rPr lang="en-GB" sz="1800" dirty="0" err="1" smtClean="0"/>
            <a:t>nieuwe</a:t>
          </a:r>
          <a:r>
            <a:rPr lang="en-GB" sz="1800" dirty="0" smtClean="0"/>
            <a:t> </a:t>
          </a:r>
          <a:r>
            <a:rPr lang="en-GB" sz="1800" dirty="0" err="1" smtClean="0"/>
            <a:t>waarneming</a:t>
          </a:r>
          <a:endParaRPr lang="en-GB" sz="1800" dirty="0"/>
        </a:p>
      </cdr:txBody>
    </cdr:sp>
  </cdr:relSizeAnchor>
  <cdr:relSizeAnchor xmlns:cdr="http://schemas.openxmlformats.org/drawingml/2006/chartDrawing">
    <cdr:from>
      <cdr:x>0.29875</cdr:x>
      <cdr:y>0.27679</cdr:y>
    </cdr:from>
    <cdr:to>
      <cdr:x>0.36</cdr:x>
      <cdr:y>0.64272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>
          <a:off x="2458616" y="1252736"/>
          <a:ext cx="504056" cy="1656184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0.61375</cdr:x>
      <cdr:y>0.11769</cdr:y>
    </cdr:from>
    <cdr:to>
      <cdr:x>0.8325</cdr:x>
      <cdr:y>0.27679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050904" y="532656"/>
          <a:ext cx="1800200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800" dirty="0" smtClean="0"/>
            <a:t>29% van </a:t>
          </a:r>
          <a:r>
            <a:rPr lang="en-GB" sz="1800" dirty="0" err="1" smtClean="0"/>
            <a:t>nieuwe</a:t>
          </a:r>
          <a:r>
            <a:rPr lang="en-GB" sz="1800" dirty="0" smtClean="0"/>
            <a:t> </a:t>
          </a:r>
          <a:r>
            <a:rPr lang="en-GB" sz="1800" dirty="0" err="1" smtClean="0"/>
            <a:t>waarneming</a:t>
          </a:r>
          <a:endParaRPr lang="en-GB" sz="1800" dirty="0"/>
        </a:p>
      </cdr:txBody>
    </cdr:sp>
  </cdr:relSizeAnchor>
  <cdr:relSizeAnchor xmlns:cdr="http://schemas.openxmlformats.org/drawingml/2006/chartDrawing">
    <cdr:from>
      <cdr:x>0.66625</cdr:x>
      <cdr:y>0.26088</cdr:y>
    </cdr:from>
    <cdr:to>
      <cdr:x>0.7275</cdr:x>
      <cdr:y>0.62681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H="1">
          <a:off x="5482952" y="1180728"/>
          <a:ext cx="504056" cy="1656184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5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4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4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L_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2"/>
            <a:ext cx="7847833" cy="4934331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2pPr marL="559940" indent="-241059">
              <a:buFont typeface="Arial" charset="0"/>
              <a:buChar char="•"/>
              <a:defRPr/>
            </a:lvl2pPr>
            <a:lvl3pPr marL="883882" indent="-241059">
              <a:buFont typeface="Arial" charset="0"/>
              <a:buChar char="•"/>
              <a:defRPr/>
            </a:lvl3pPr>
            <a:lvl4pPr marL="1162586" indent="-200882">
              <a:buFont typeface="Arial" charset="0"/>
              <a:buChar char="•"/>
              <a:defRPr/>
            </a:lvl4pPr>
            <a:lvl5pPr marL="1486529" indent="-200882">
              <a:buFont typeface="Arial" charset="0"/>
              <a:buChar char="•"/>
              <a:defRPr/>
            </a:lvl5pPr>
          </a:lstStyle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D27247-FE7F-764B-A698-0F5682167A28}" type="slidenum">
              <a:rPr lang="nl-NL" altLang="nl-NL"/>
              <a:pPr/>
              <a:t>‹#›</a:t>
            </a:fld>
            <a:endParaRPr lang="nl-NL" alt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Powerpoint template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08F782F-1D95-9A4C-AD3D-D316CA9BDFD5}" type="datetime1">
              <a:rPr lang="nl-NL" altLang="nl-NL" smtClean="0"/>
              <a:t>15-10-2018</a:t>
            </a:fld>
            <a:endParaRPr lang="nl-NL" alt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0" y="6571863"/>
            <a:ext cx="1129370" cy="138319"/>
          </a:xfrm>
          <a:prstGeom prst="rect">
            <a:avLst/>
          </a:prstGeom>
        </p:spPr>
      </p:pic>
      <p:pic>
        <p:nvPicPr>
          <p:cNvPr id="10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79" y="6429531"/>
            <a:ext cx="1675443" cy="3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48450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91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51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98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5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0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4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93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89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4998-DBCF-4D9B-AA41-559286F0FF82}" type="datetimeFigureOut">
              <a:rPr lang="en-GB" smtClean="0"/>
              <a:t>15-10-2018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102B8-E832-4DC5-9CBB-2EB4F6021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Vrijwilligersdag</a:t>
            </a:r>
            <a:r>
              <a:rPr lang="en-GB" dirty="0" smtClean="0"/>
              <a:t> 13/10/2018</a:t>
            </a:r>
            <a:br>
              <a:rPr lang="en-GB" dirty="0" smtClean="0"/>
            </a:br>
            <a:r>
              <a:rPr lang="en-GB" dirty="0" smtClean="0"/>
              <a:t>Ring </a:t>
            </a:r>
            <a:r>
              <a:rPr lang="en-GB" dirty="0" err="1" smtClean="0"/>
              <a:t>verlies</a:t>
            </a:r>
            <a:r>
              <a:rPr lang="en-GB" dirty="0" smtClean="0"/>
              <a:t>/</a:t>
            </a:r>
            <a:r>
              <a:rPr lang="en-GB" dirty="0" err="1" smtClean="0"/>
              <a:t>slijtage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Workshop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91680" y="4725144"/>
            <a:ext cx="5733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Andrew M. Allen</a:t>
            </a:r>
            <a:br>
              <a:rPr lang="en-GB" sz="3200" dirty="0"/>
            </a:br>
            <a:r>
              <a:rPr lang="en-GB" sz="3200" dirty="0"/>
              <a:t>Postdoc – </a:t>
            </a:r>
            <a:r>
              <a:rPr lang="en-GB" sz="3200" dirty="0" err="1"/>
              <a:t>Radboud</a:t>
            </a:r>
            <a:r>
              <a:rPr lang="en-GB" sz="3200" dirty="0"/>
              <a:t> </a:t>
            </a:r>
            <a:r>
              <a:rPr lang="en-GB" sz="3200" dirty="0" err="1"/>
              <a:t>Universiteit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702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Effecten</a:t>
            </a:r>
            <a:r>
              <a:rPr lang="en-GB" dirty="0" smtClean="0"/>
              <a:t> van ring </a:t>
            </a:r>
            <a:r>
              <a:rPr lang="en-GB" dirty="0" err="1" smtClean="0"/>
              <a:t>slijtage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en-GB" dirty="0" smtClean="0"/>
              <a:t>Vogel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meer</a:t>
            </a:r>
            <a:r>
              <a:rPr lang="en-GB" dirty="0" smtClean="0"/>
              <a:t> </a:t>
            </a:r>
            <a:r>
              <a:rPr lang="en-GB" dirty="0" err="1" smtClean="0"/>
              <a:t>herkenbaar</a:t>
            </a:r>
            <a:endParaRPr lang="en-GB" dirty="0" smtClean="0"/>
          </a:p>
          <a:p>
            <a:pPr lvl="1"/>
            <a:r>
              <a:rPr lang="en-GB" dirty="0" smtClean="0"/>
              <a:t>Het </a:t>
            </a:r>
            <a:r>
              <a:rPr lang="en-GB" dirty="0" err="1" smtClean="0"/>
              <a:t>zelfde</a:t>
            </a:r>
            <a:r>
              <a:rPr lang="en-GB" dirty="0" smtClean="0"/>
              <a:t> </a:t>
            </a:r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 smtClean="0"/>
              <a:t>sterven</a:t>
            </a:r>
            <a:r>
              <a:rPr lang="en-GB" dirty="0" smtClean="0"/>
              <a:t> in </a:t>
            </a:r>
            <a:r>
              <a:rPr lang="en-GB" dirty="0" err="1" smtClean="0"/>
              <a:t>een</a:t>
            </a:r>
            <a:r>
              <a:rPr lang="en-GB" dirty="0" smtClean="0"/>
              <a:t> mark-recapture analyse</a:t>
            </a:r>
          </a:p>
          <a:p>
            <a:r>
              <a:rPr lang="en-GB" dirty="0" smtClean="0"/>
              <a:t>Hoe </a:t>
            </a:r>
            <a:r>
              <a:rPr lang="en-GB" dirty="0" err="1" smtClean="0"/>
              <a:t>vaak</a:t>
            </a:r>
            <a:r>
              <a:rPr lang="en-GB" dirty="0" smtClean="0"/>
              <a:t> </a:t>
            </a:r>
            <a:r>
              <a:rPr lang="en-GB" dirty="0" err="1" smtClean="0"/>
              <a:t>gebeurt</a:t>
            </a:r>
            <a:r>
              <a:rPr lang="en-GB" dirty="0" smtClean="0"/>
              <a:t> het?</a:t>
            </a:r>
          </a:p>
          <a:p>
            <a:r>
              <a:rPr lang="en-GB" dirty="0" smtClean="0"/>
              <a:t>Percentage van </a:t>
            </a:r>
            <a:r>
              <a:rPr lang="en-GB" dirty="0" err="1" smtClean="0"/>
              <a:t>geringde</a:t>
            </a:r>
            <a:r>
              <a:rPr lang="en-GB" dirty="0" smtClean="0"/>
              <a:t> </a:t>
            </a:r>
            <a:r>
              <a:rPr lang="en-GB" dirty="0" err="1" smtClean="0"/>
              <a:t>vogels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% van </a:t>
            </a:r>
            <a:r>
              <a:rPr lang="en-GB" dirty="0" err="1" smtClean="0"/>
              <a:t>vangsten</a:t>
            </a:r>
            <a:endParaRPr lang="en-GB" dirty="0" smtClean="0"/>
          </a:p>
          <a:p>
            <a:pPr lvl="2"/>
            <a:r>
              <a:rPr lang="en-GB" dirty="0" smtClean="0"/>
              <a:t>E.g. 1000 </a:t>
            </a:r>
            <a:r>
              <a:rPr lang="en-GB" dirty="0" err="1" smtClean="0"/>
              <a:t>vogels</a:t>
            </a:r>
            <a:r>
              <a:rPr lang="en-GB" dirty="0" smtClean="0"/>
              <a:t>, 100 </a:t>
            </a:r>
            <a:r>
              <a:rPr lang="en-GB" dirty="0" err="1" smtClean="0"/>
              <a:t>kleur-ringen</a:t>
            </a:r>
            <a:r>
              <a:rPr lang="en-GB" dirty="0" smtClean="0"/>
              <a:t> &amp; 10 </a:t>
            </a:r>
            <a:r>
              <a:rPr lang="en-GB" dirty="0" err="1" smtClean="0"/>
              <a:t>gesleten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Citizen science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5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81E033A-DDF2-4601-A5F3-FD7CAE461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6" y="789510"/>
            <a:ext cx="7847012" cy="3777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AD69FD-63BE-454D-905D-BB2A67845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547" y="1996751"/>
            <a:ext cx="2734453" cy="4861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215030-C2FA-4DC0-BC79-F4432AC5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30438"/>
            <a:ext cx="64008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dirty="0" err="1" smtClean="0"/>
              <a:t>Gesleten</a:t>
            </a:r>
            <a:r>
              <a:rPr lang="en-GB" dirty="0" smtClean="0"/>
              <a:t> ring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duidelijk</a:t>
            </a:r>
            <a:endParaRPr lang="en-GB" dirty="0"/>
          </a:p>
        </p:txBody>
      </p:sp>
      <p:pic>
        <p:nvPicPr>
          <p:cNvPr id="10242" name="Picture 2" descr="D:\Ring loss workshop\Joop S\LB-RPO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15251" r="19265" b="17346"/>
          <a:stretch/>
        </p:blipFill>
        <p:spPr bwMode="auto">
          <a:xfrm>
            <a:off x="4599712" y="3573016"/>
            <a:ext cx="4537388" cy="32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30269" y="6468595"/>
            <a:ext cx="14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J. </a:t>
            </a:r>
            <a:r>
              <a:rPr lang="en-GB" dirty="0" err="1" smtClean="0">
                <a:solidFill>
                  <a:schemeClr val="bg1"/>
                </a:solidFill>
              </a:rPr>
              <a:t>Scheijbeler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377642"/>
            <a:ext cx="88076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Wadertrack </a:t>
            </a:r>
            <a:r>
              <a:rPr lang="en-GB" sz="2400" dirty="0" err="1" smtClean="0"/>
              <a:t>opties</a:t>
            </a:r>
            <a:r>
              <a:rPr lang="en-GB" sz="2400" dirty="0" smtClean="0"/>
              <a:t> (LB-RPOY):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Slijtage</a:t>
            </a:r>
            <a:r>
              <a:rPr lang="en-GB" sz="2400" dirty="0" smtClean="0"/>
              <a:t> veld: 2 – </a:t>
            </a:r>
            <a:r>
              <a:rPr lang="en-GB" sz="2400" dirty="0" err="1" smtClean="0"/>
              <a:t>Gesleten</a:t>
            </a:r>
            <a:r>
              <a:rPr lang="en-GB" sz="2400" dirty="0" smtClean="0"/>
              <a:t>; </a:t>
            </a:r>
            <a:r>
              <a:rPr lang="en-GB" sz="2400" dirty="0" err="1" smtClean="0"/>
              <a:t>slecht</a:t>
            </a:r>
            <a:r>
              <a:rPr lang="en-GB" sz="2400" dirty="0" smtClean="0"/>
              <a:t> </a:t>
            </a:r>
            <a:r>
              <a:rPr lang="en-GB" sz="2400" dirty="0" err="1" smtClean="0"/>
              <a:t>leesbaar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Opmerking</a:t>
            </a:r>
            <a:r>
              <a:rPr lang="en-GB" sz="2400" dirty="0" smtClean="0"/>
              <a:t> ( RP </a:t>
            </a:r>
            <a:r>
              <a:rPr lang="en-GB" sz="2400" dirty="0" err="1" smtClean="0"/>
              <a:t>slecht</a:t>
            </a:r>
            <a:r>
              <a:rPr lang="en-GB" sz="2400" dirty="0" smtClean="0"/>
              <a:t> to </a:t>
            </a:r>
            <a:r>
              <a:rPr lang="en-GB" sz="2400" dirty="0" err="1" smtClean="0"/>
              <a:t>lezen</a:t>
            </a:r>
            <a:r>
              <a:rPr lang="en-GB" sz="2400" dirty="0" smtClean="0"/>
              <a:t>; RP </a:t>
            </a:r>
            <a:r>
              <a:rPr lang="en-GB" sz="2400" dirty="0" err="1" smtClean="0"/>
              <a:t>gesleten</a:t>
            </a:r>
            <a:r>
              <a:rPr lang="en-GB" sz="2400" dirty="0" smtClean="0"/>
              <a:t>, rood ring </a:t>
            </a:r>
            <a:r>
              <a:rPr lang="en-GB" sz="2400" dirty="0" err="1" smtClean="0"/>
              <a:t>gesleten</a:t>
            </a:r>
            <a:r>
              <a:rPr lang="en-GB" sz="2400" dirty="0" smtClean="0"/>
              <a:t>; ring op </a:t>
            </a:r>
            <a:r>
              <a:rPr lang="en-GB" sz="2400" dirty="0" err="1" smtClean="0"/>
              <a:t>linke</a:t>
            </a:r>
            <a:r>
              <a:rPr lang="en-GB" sz="2400" dirty="0" smtClean="0"/>
              <a:t> </a:t>
            </a:r>
            <a:r>
              <a:rPr lang="en-GB" sz="2400" dirty="0" err="1" smtClean="0"/>
              <a:t>poot</a:t>
            </a:r>
            <a:r>
              <a:rPr lang="en-GB" sz="2400" dirty="0" smtClean="0"/>
              <a:t> </a:t>
            </a:r>
            <a:r>
              <a:rPr lang="en-GB" sz="2400" dirty="0" err="1" smtClean="0"/>
              <a:t>gesleten</a:t>
            </a:r>
            <a:r>
              <a:rPr lang="en-GB" sz="2400" dirty="0" smtClean="0"/>
              <a:t>)</a:t>
            </a:r>
          </a:p>
          <a:p>
            <a:endParaRPr lang="en-GB" sz="2400" dirty="0"/>
          </a:p>
          <a:p>
            <a:r>
              <a:rPr lang="en-GB" sz="2400" dirty="0" err="1" smtClean="0"/>
              <a:t>Daarom</a:t>
            </a:r>
            <a:r>
              <a:rPr lang="en-GB" sz="2400" dirty="0" smtClean="0"/>
              <a:t> </a:t>
            </a:r>
            <a:r>
              <a:rPr lang="en-GB" sz="2400" dirty="0" err="1" smtClean="0"/>
              <a:t>gebruik</a:t>
            </a:r>
            <a:r>
              <a:rPr lang="en-GB" sz="2400" dirty="0" smtClean="0"/>
              <a:t>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algemeen</a:t>
            </a:r>
            <a:r>
              <a:rPr lang="en-GB" sz="2400" dirty="0" smtClean="0"/>
              <a:t> </a:t>
            </a:r>
            <a:br>
              <a:rPr lang="en-GB" sz="2400" dirty="0" smtClean="0"/>
            </a:br>
            <a:r>
              <a:rPr lang="en-GB" sz="2400" dirty="0" smtClean="0"/>
              <a:t>analyse</a:t>
            </a:r>
          </a:p>
          <a:p>
            <a:pPr marL="342900" indent="-342900">
              <a:buFontTx/>
              <a:buChar char="-"/>
            </a:pPr>
            <a:r>
              <a:rPr lang="en-GB" sz="2400" dirty="0" err="1" smtClean="0"/>
              <a:t>Gesleten</a:t>
            </a:r>
            <a:r>
              <a:rPr lang="en-GB" sz="2400" dirty="0" smtClean="0"/>
              <a:t> ring </a:t>
            </a:r>
            <a:r>
              <a:rPr lang="en-GB" sz="2400" dirty="0" err="1" smtClean="0"/>
              <a:t>niet</a:t>
            </a:r>
            <a:r>
              <a:rPr lang="en-GB" sz="2400" dirty="0" smtClean="0"/>
              <a:t> </a:t>
            </a:r>
            <a:r>
              <a:rPr lang="en-GB" sz="2400" dirty="0" err="1" smtClean="0"/>
              <a:t>bekend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err="1" smtClean="0"/>
              <a:t>Beide</a:t>
            </a:r>
            <a:r>
              <a:rPr lang="en-GB" sz="2400" dirty="0" smtClean="0"/>
              <a:t> </a:t>
            </a:r>
            <a:r>
              <a:rPr lang="en-GB" sz="2400" dirty="0" err="1" smtClean="0"/>
              <a:t>ringen</a:t>
            </a:r>
            <a:r>
              <a:rPr lang="en-GB" sz="2400" dirty="0" smtClean="0"/>
              <a:t> </a:t>
            </a:r>
            <a:r>
              <a:rPr lang="en-GB" sz="2400" dirty="0" err="1" smtClean="0"/>
              <a:t>gebruikt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Maar </a:t>
            </a:r>
            <a:r>
              <a:rPr lang="en-GB" sz="2400" dirty="0" err="1" smtClean="0"/>
              <a:t>niet</a:t>
            </a:r>
            <a:r>
              <a:rPr lang="en-GB" sz="2400" dirty="0" smtClean="0"/>
              <a:t> de marker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0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Jaarlijkse</a:t>
            </a:r>
            <a:r>
              <a:rPr lang="en-GB" sz="3200" dirty="0" smtClean="0"/>
              <a:t> </a:t>
            </a:r>
            <a:r>
              <a:rPr lang="en-GB" sz="3200" dirty="0" err="1" smtClean="0"/>
              <a:t>ringverlies</a:t>
            </a:r>
            <a:r>
              <a:rPr lang="en-GB" sz="3200" dirty="0" smtClean="0"/>
              <a:t>/</a:t>
            </a:r>
            <a:r>
              <a:rPr lang="en-GB" sz="3200" dirty="0" err="1" smtClean="0"/>
              <a:t>slijtage</a:t>
            </a:r>
            <a:r>
              <a:rPr lang="en-GB" sz="3200" dirty="0" smtClean="0"/>
              <a:t> (</a:t>
            </a:r>
            <a:r>
              <a:rPr lang="en-GB" sz="3200" dirty="0" err="1" smtClean="0"/>
              <a:t>nieuwe</a:t>
            </a:r>
            <a:r>
              <a:rPr lang="en-GB" sz="3200" dirty="0" smtClean="0"/>
              <a:t> melding)</a:t>
            </a:r>
            <a:endParaRPr lang="en-GB" sz="32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B8EF0D8C-2D26-407B-A8C9-AC5765E9E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43" y="1576355"/>
            <a:ext cx="8750437" cy="5165014"/>
          </a:xfrm>
        </p:spPr>
      </p:pic>
      <p:sp>
        <p:nvSpPr>
          <p:cNvPr id="5" name="TextBox 4"/>
          <p:cNvSpPr txBox="1"/>
          <p:nvPr/>
        </p:nvSpPr>
        <p:spPr>
          <a:xfrm>
            <a:off x="7750214" y="2079832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Totaal</a:t>
            </a:r>
            <a:r>
              <a:rPr lang="en-GB" dirty="0" smtClean="0"/>
              <a:t> (90%)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750214" y="2413652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Totaal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50214" y="2745040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Bekend</a:t>
            </a:r>
            <a:r>
              <a:rPr lang="en-GB" dirty="0" smtClean="0"/>
              <a:t> ID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40352" y="3068960"/>
            <a:ext cx="1403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Onbekend</a:t>
            </a:r>
            <a:r>
              <a:rPr lang="en-GB" dirty="0" smtClean="0"/>
              <a:t> ID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195736" y="1340595"/>
            <a:ext cx="18110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/>
              <a:t>Verloren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84168" y="1340595"/>
            <a:ext cx="18110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/>
              <a:t>Versleten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586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Ring </a:t>
            </a:r>
            <a:r>
              <a:rPr lang="en-GB" dirty="0" err="1" smtClean="0"/>
              <a:t>slijtage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/>
              <a:t> </a:t>
            </a:r>
            <a:r>
              <a:rPr lang="en-GB" dirty="0" smtClean="0"/>
              <a:t>de </a:t>
            </a:r>
            <a:r>
              <a:rPr lang="en-GB" dirty="0" err="1" smtClean="0"/>
              <a:t>toekomst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78196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63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ing loss workshop\Slijtage invoere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" y="1196752"/>
            <a:ext cx="8883819" cy="55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Ring loss workshop\Joop S\RY-GLOY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" t="21913" r="26233" b="19982"/>
          <a:stretch/>
        </p:blipFill>
        <p:spPr bwMode="auto">
          <a:xfrm>
            <a:off x="611558" y="116632"/>
            <a:ext cx="4989251" cy="30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558" y="116632"/>
            <a:ext cx="14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J. </a:t>
            </a:r>
            <a:r>
              <a:rPr lang="en-GB" dirty="0" err="1" smtClean="0">
                <a:solidFill>
                  <a:schemeClr val="bg1"/>
                </a:solidFill>
              </a:rPr>
              <a:t>Scheijbeler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D:\Ring loss workshop\Lost r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2458"/>
            <a:ext cx="9144000" cy="56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allen\AppData\Local\Microsoft\Windows\Temporary Internet Files\Content.Outlook\BA2624JN\DSC_0214 (2000x1333)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378136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0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79CE3794-1EA7-4729-8BF5-01DE4FB92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12" y="340963"/>
            <a:ext cx="7915036" cy="6524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3D649FD-CF6E-435B-9FE5-F1EC6181FEE3}"/>
              </a:ext>
            </a:extLst>
          </p:cNvPr>
          <p:cNvSpPr/>
          <p:nvPr/>
        </p:nvSpPr>
        <p:spPr>
          <a:xfrm>
            <a:off x="2267744" y="476672"/>
            <a:ext cx="1469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/>
              <a:t>Versleten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4788024" y="571795"/>
            <a:ext cx="2669797" cy="242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58FD1EF-62A0-4DDD-9593-2C701EAAE5BA}"/>
              </a:ext>
            </a:extLst>
          </p:cNvPr>
          <p:cNvSpPr/>
          <p:nvPr/>
        </p:nvSpPr>
        <p:spPr>
          <a:xfrm>
            <a:off x="6133650" y="476672"/>
            <a:ext cx="1333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/>
              <a:t>Verloren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092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26D74163-B4CC-4BAE-9ABE-2DB17F8C83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663301"/>
              </p:ext>
            </p:extLst>
          </p:nvPr>
        </p:nvGraphicFramePr>
        <p:xfrm>
          <a:off x="1242203" y="1026543"/>
          <a:ext cx="6659593" cy="452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31F203D-7A93-4B45-A81A-997ADD1032D3}"/>
              </a:ext>
            </a:extLst>
          </p:cNvPr>
          <p:cNvSpPr txBox="1"/>
          <p:nvPr/>
        </p:nvSpPr>
        <p:spPr>
          <a:xfrm>
            <a:off x="1466490" y="5822830"/>
            <a:ext cx="80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 = 10</a:t>
            </a:r>
          </a:p>
          <a:p>
            <a:r>
              <a:rPr lang="en-GB" dirty="0"/>
              <a:t>H = 7</a:t>
            </a:r>
          </a:p>
          <a:p>
            <a:r>
              <a:rPr lang="en-GB" dirty="0"/>
              <a:t>B = 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040" y="63155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Met dank </a:t>
            </a:r>
            <a:r>
              <a:rPr lang="en-GB" dirty="0" err="1" smtClean="0"/>
              <a:t>aan</a:t>
            </a:r>
            <a:r>
              <a:rPr lang="en-GB" dirty="0" smtClean="0"/>
              <a:t> Tom Voortman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43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9EEA21-B4EE-4FCD-B56C-279ED4B865E4}"/>
              </a:ext>
            </a:extLst>
          </p:cNvPr>
          <p:cNvSpPr txBox="1"/>
          <p:nvPr/>
        </p:nvSpPr>
        <p:spPr>
          <a:xfrm>
            <a:off x="0" y="214604"/>
            <a:ext cx="39748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latin typeface="+mn-lt"/>
              </a:rPr>
              <a:t>Tabel</a:t>
            </a:r>
            <a:r>
              <a:rPr lang="sv-SE" sz="2800" dirty="0">
                <a:latin typeface="+mn-lt"/>
              </a:rPr>
              <a:t> van </a:t>
            </a:r>
            <a:r>
              <a:rPr lang="sv-SE" sz="2800" dirty="0" err="1">
                <a:latin typeface="+mn-lt"/>
              </a:rPr>
              <a:t>aanbevelingen</a:t>
            </a:r>
            <a:endParaRPr lang="sv-SE" sz="2800" dirty="0">
              <a:latin typeface="+mn-lt"/>
            </a:endParaRPr>
          </a:p>
          <a:p>
            <a:endParaRPr lang="sv-SE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+mn-lt"/>
              </a:rPr>
              <a:t>20 aanbevelingen</a:t>
            </a:r>
          </a:p>
          <a:p>
            <a:pPr marL="913649" lvl="1" indent="-45720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Ring fitting</a:t>
            </a:r>
          </a:p>
          <a:p>
            <a:pPr marL="913649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dataverzameling en </a:t>
            </a:r>
            <a:r>
              <a:rPr lang="nl-NL" sz="2000" dirty="0" smtClean="0">
                <a:latin typeface="+mn-lt"/>
              </a:rPr>
              <a:t>studieontwerp</a:t>
            </a:r>
          </a:p>
          <a:p>
            <a:pPr marL="913649" lvl="1" indent="-45720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Mark-</a:t>
            </a:r>
            <a:r>
              <a:rPr lang="nl-NL" sz="2000" dirty="0" err="1" smtClean="0">
                <a:latin typeface="+mn-lt"/>
              </a:rPr>
              <a:t>recapture</a:t>
            </a:r>
            <a:r>
              <a:rPr lang="nl-NL" sz="2000" dirty="0" smtClean="0">
                <a:latin typeface="+mn-lt"/>
              </a:rPr>
              <a:t> analysen</a:t>
            </a:r>
          </a:p>
          <a:p>
            <a:pPr marL="913649" lvl="1" indent="-457200">
              <a:buFont typeface="Arial" panose="020B0604020202020204" pitchFamily="34" charset="0"/>
              <a:buChar char="•"/>
            </a:pPr>
            <a:endParaRPr lang="nl-NL" sz="20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+mn-lt"/>
              </a:rPr>
              <a:t>Verder </a:t>
            </a:r>
            <a:r>
              <a:rPr lang="nl-NL" sz="2400" dirty="0">
                <a:latin typeface="+mn-lt"/>
              </a:rPr>
              <a:t>discussies bij </a:t>
            </a:r>
            <a:r>
              <a:rPr lang="nl-NL" sz="2400" dirty="0" err="1" smtClean="0">
                <a:latin typeface="+mn-lt"/>
              </a:rPr>
              <a:t>vrijwilligersdag</a:t>
            </a:r>
            <a:endParaRPr lang="nl-NL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Hoe kunnen we verbeteren hoe we deze informatie </a:t>
            </a:r>
            <a:r>
              <a:rPr lang="nl-NL" sz="2400" dirty="0" smtClean="0">
                <a:latin typeface="+mn-lt"/>
              </a:rPr>
              <a:t>verzamelen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29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Programma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14:20 – Wat </a:t>
            </a:r>
            <a:r>
              <a:rPr lang="en-GB" dirty="0" err="1" smtClean="0"/>
              <a:t>gebeurt</a:t>
            </a:r>
            <a:r>
              <a:rPr lang="en-GB" dirty="0" smtClean="0"/>
              <a:t> nu?</a:t>
            </a:r>
          </a:p>
          <a:p>
            <a:r>
              <a:rPr lang="en-GB" dirty="0" smtClean="0"/>
              <a:t>14:25 – Quiz – Code van </a:t>
            </a:r>
            <a:r>
              <a:rPr lang="en-GB" dirty="0" err="1" smtClean="0"/>
              <a:t>versleten</a:t>
            </a:r>
            <a:r>
              <a:rPr lang="en-GB" dirty="0" smtClean="0"/>
              <a:t> </a:t>
            </a:r>
            <a:r>
              <a:rPr lang="en-GB" dirty="0" err="1" smtClean="0"/>
              <a:t>ringen</a:t>
            </a:r>
            <a:endParaRPr lang="en-GB" dirty="0" smtClean="0"/>
          </a:p>
          <a:p>
            <a:r>
              <a:rPr lang="en-GB" dirty="0" smtClean="0"/>
              <a:t>14:30 </a:t>
            </a:r>
            <a:r>
              <a:rPr lang="en-GB" dirty="0" smtClean="0"/>
              <a:t>– </a:t>
            </a:r>
            <a:r>
              <a:rPr lang="en-GB" dirty="0" err="1" smtClean="0"/>
              <a:t>Resultaten</a:t>
            </a:r>
            <a:r>
              <a:rPr lang="en-GB" dirty="0" smtClean="0"/>
              <a:t> van ring </a:t>
            </a:r>
            <a:r>
              <a:rPr lang="en-GB" dirty="0" err="1" smtClean="0"/>
              <a:t>slijtage</a:t>
            </a:r>
            <a:r>
              <a:rPr lang="en-GB" dirty="0" smtClean="0"/>
              <a:t> </a:t>
            </a:r>
            <a:r>
              <a:rPr lang="en-GB" dirty="0" err="1" smtClean="0"/>
              <a:t>analysen</a:t>
            </a:r>
            <a:endParaRPr lang="en-GB" dirty="0" smtClean="0"/>
          </a:p>
          <a:p>
            <a:r>
              <a:rPr lang="en-GB" dirty="0" smtClean="0"/>
              <a:t>14:50 – </a:t>
            </a:r>
            <a:r>
              <a:rPr lang="en-GB" dirty="0" err="1" smtClean="0"/>
              <a:t>Verder</a:t>
            </a:r>
            <a:r>
              <a:rPr lang="en-GB" dirty="0" smtClean="0"/>
              <a:t> </a:t>
            </a:r>
            <a:r>
              <a:rPr lang="en-GB" dirty="0" err="1" smtClean="0"/>
              <a:t>discussie</a:t>
            </a:r>
            <a:endParaRPr lang="en-GB" dirty="0" smtClean="0"/>
          </a:p>
          <a:p>
            <a:r>
              <a:rPr lang="en-GB" dirty="0" smtClean="0"/>
              <a:t>15:00 – Hoe </a:t>
            </a:r>
            <a:r>
              <a:rPr lang="en-GB" dirty="0" err="1" smtClean="0"/>
              <a:t>kunnen</a:t>
            </a:r>
            <a:r>
              <a:rPr lang="en-GB" dirty="0" smtClean="0"/>
              <a:t> we </a:t>
            </a:r>
            <a:r>
              <a:rPr lang="en-GB" dirty="0" err="1" smtClean="0"/>
              <a:t>deze</a:t>
            </a:r>
            <a:r>
              <a:rPr lang="en-GB" dirty="0" smtClean="0"/>
              <a:t> data </a:t>
            </a:r>
            <a:r>
              <a:rPr lang="en-GB" dirty="0" err="1" smtClean="0"/>
              <a:t>verzamelen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4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http://www.wadertrack.nl/uploadfoto/273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2" y="-17075"/>
            <a:ext cx="8208912" cy="68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064" y="5659035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LG-??WB</a:t>
            </a: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LAG;RAM;RBWN(B)</a:t>
            </a: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Photo: J. Huizenga – 18/07/2016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LG-??WB:</a:t>
            </a:r>
            <a:br>
              <a:rPr lang="en-GB" dirty="0" smtClean="0"/>
            </a:br>
            <a:r>
              <a:rPr lang="en-GB" dirty="0" smtClean="0"/>
              <a:t>68 </a:t>
            </a:r>
            <a:r>
              <a:rPr lang="en-GB" dirty="0" err="1" smtClean="0"/>
              <a:t>waarnemingen</a:t>
            </a:r>
            <a:r>
              <a:rPr lang="en-GB" dirty="0" smtClean="0"/>
              <a:t> van 15 </a:t>
            </a:r>
            <a:r>
              <a:rPr lang="en-GB" dirty="0" err="1" smtClean="0"/>
              <a:t>vogels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505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0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15624" r="3560" b="9265"/>
          <a:stretch/>
        </p:blipFill>
        <p:spPr bwMode="auto">
          <a:xfrm>
            <a:off x="164605" y="2312205"/>
            <a:ext cx="9007027" cy="45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678" y="76470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Alleen</a:t>
            </a:r>
            <a:r>
              <a:rPr lang="en-GB" sz="3200" dirty="0" smtClean="0"/>
              <a:t> 2 </a:t>
            </a:r>
            <a:r>
              <a:rPr lang="en-GB" sz="3200" dirty="0" err="1" smtClean="0"/>
              <a:t>vogels</a:t>
            </a:r>
            <a:r>
              <a:rPr lang="en-GB" sz="3200" dirty="0" smtClean="0"/>
              <a:t> </a:t>
            </a:r>
            <a:r>
              <a:rPr lang="en-GB" sz="3200" dirty="0" err="1" smtClean="0"/>
              <a:t>binnen</a:t>
            </a:r>
            <a:r>
              <a:rPr lang="en-GB" sz="3200" dirty="0" smtClean="0"/>
              <a:t> 10km van </a:t>
            </a:r>
            <a:r>
              <a:rPr lang="en-GB" sz="3200" dirty="0" err="1" smtClean="0"/>
              <a:t>waarneming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588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993191"/>
              </p:ext>
            </p:extLst>
          </p:nvPr>
        </p:nvGraphicFramePr>
        <p:xfrm>
          <a:off x="899592" y="548680"/>
          <a:ext cx="4958418" cy="593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2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2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2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83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25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 smtClean="0">
                          <a:effectLst/>
                        </a:rPr>
                        <a:t>ID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Autumn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Spring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Summer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Winter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LG-BBWB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65.55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65.17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65.01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LG-BCWB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190.26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LG-BEWB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45.35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33.02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LG-BHWB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36.37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LG-GAWB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229.24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229.29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LG-GBWB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12.81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LG-GCWB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38.25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LG-GEWB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13.82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17.47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39.12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LG-GHWB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8.88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13.78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10.94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LG-RJWB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50.62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LG-RQWB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36.59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89.32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35.99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LG-RSWB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50.80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65.21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LG-RTWB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0.27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3.21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LG-RYWB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65.57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60.40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54.31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LG-RZWB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66.20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83568" y="5373216"/>
            <a:ext cx="5400600" cy="4320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084168" y="5127575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Slijtage</a:t>
            </a:r>
            <a:r>
              <a:rPr lang="en-GB" b="1" dirty="0" smtClean="0"/>
              <a:t> Code 2 – </a:t>
            </a:r>
            <a:r>
              <a:rPr lang="en-GB" b="1" dirty="0" err="1" smtClean="0"/>
              <a:t>Opmerking</a:t>
            </a:r>
            <a:r>
              <a:rPr lang="en-GB" b="1" dirty="0" smtClean="0"/>
              <a:t>: </a:t>
            </a:r>
            <a:r>
              <a:rPr lang="en-GB" dirty="0" smtClean="0"/>
              <a:t>Rood T </a:t>
            </a:r>
            <a:r>
              <a:rPr lang="en-GB" dirty="0" err="1" smtClean="0"/>
              <a:t>slechts</a:t>
            </a:r>
            <a:r>
              <a:rPr lang="en-GB" dirty="0" smtClean="0"/>
              <a:t> </a:t>
            </a:r>
            <a:r>
              <a:rPr lang="en-GB" dirty="0" err="1" smtClean="0"/>
              <a:t>leesbaar</a:t>
            </a:r>
            <a:r>
              <a:rPr lang="en-GB" dirty="0" smtClean="0"/>
              <a:t> – 01/07/2015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1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7442CF-D7BA-488A-8628-0795814F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69" y="702538"/>
            <a:ext cx="7847921" cy="758776"/>
          </a:xfrm>
        </p:spPr>
        <p:txBody>
          <a:bodyPr/>
          <a:lstStyle/>
          <a:p>
            <a:pPr algn="ctr"/>
            <a:r>
              <a:rPr lang="en-GB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Bedankt</a:t>
            </a: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! </a:t>
            </a:r>
          </a:p>
        </p:txBody>
      </p:sp>
      <p:pic>
        <p:nvPicPr>
          <p:cNvPr id="6" name="Picture 28" descr="Image result for natuurmonumenten logo">
            <a:extLst>
              <a:ext uri="{FF2B5EF4-FFF2-40B4-BE49-F238E27FC236}">
                <a16:creationId xmlns="" xmlns:a16="http://schemas.microsoft.com/office/drawing/2014/main" id="{3D1A4752-201D-47B7-8C2E-A485F2643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5" y="5122197"/>
            <a:ext cx="2034372" cy="3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A4A42913-CED2-494D-8D9C-5DE3E2206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1233" t="54986" r="9221" b="26241"/>
          <a:stretch/>
        </p:blipFill>
        <p:spPr bwMode="auto">
          <a:xfrm>
            <a:off x="736175" y="3964789"/>
            <a:ext cx="7847012" cy="115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Picture 16" descr="Image result for staatsbosbeheer logo">
            <a:extLst>
              <a:ext uri="{FF2B5EF4-FFF2-40B4-BE49-F238E27FC236}">
                <a16:creationId xmlns="" xmlns:a16="http://schemas.microsoft.com/office/drawing/2014/main" id="{9989D1F4-A865-4F1C-80F1-B5F29ECFD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15" y="4201833"/>
            <a:ext cx="926505" cy="7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rovincie friesland">
            <a:extLst>
              <a:ext uri="{FF2B5EF4-FFF2-40B4-BE49-F238E27FC236}">
                <a16:creationId xmlns="" xmlns:a16="http://schemas.microsoft.com/office/drawing/2014/main" id="{CBD1CD19-C0CD-457B-924B-C106A21A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49" y="5625550"/>
            <a:ext cx="1998384" cy="4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3">
            <a:extLst>
              <a:ext uri="{FF2B5EF4-FFF2-40B4-BE49-F238E27FC236}">
                <a16:creationId xmlns="" xmlns:a16="http://schemas.microsoft.com/office/drawing/2014/main" id="{3458F07A-20FC-4F11-9798-6C66F0AAC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1233" t="31673" r="9221" b="50966"/>
          <a:stretch/>
        </p:blipFill>
        <p:spPr bwMode="auto">
          <a:xfrm>
            <a:off x="736175" y="2994105"/>
            <a:ext cx="7847012" cy="107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28" name="Picture 4" descr="Image result for rijkswaterstaat">
            <a:extLst>
              <a:ext uri="{FF2B5EF4-FFF2-40B4-BE49-F238E27FC236}">
                <a16:creationId xmlns="" xmlns:a16="http://schemas.microsoft.com/office/drawing/2014/main" id="{09862131-446F-4A4C-9584-2A1F500F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20" y="5166293"/>
            <a:ext cx="2071396" cy="82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6175" y="1620571"/>
            <a:ext cx="416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chemeClr val="accent1"/>
                </a:solidFill>
                <a:latin typeface="Helvetica" pitchFamily="34" charset="0"/>
              </a:rPr>
              <a:t>andrew.allen@science.ru.nl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6175" y="2124547"/>
            <a:ext cx="416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chemeClr val="accent1"/>
                </a:solidFill>
                <a:latin typeface="Helvetica" pitchFamily="34" charset="0"/>
              </a:rPr>
              <a:t>www.andrewmallen.weebly.com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175" y="2641152"/>
            <a:ext cx="416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chemeClr val="accent1"/>
                </a:solidFill>
                <a:latin typeface="Helvetica" pitchFamily="34" charset="0"/>
              </a:rPr>
              <a:t>www.chirpscholekster.nl</a:t>
            </a:r>
          </a:p>
        </p:txBody>
      </p:sp>
      <p:pic>
        <p:nvPicPr>
          <p:cNvPr id="4" name="Picture 2" descr="Image result for Toegepaste en Technische Wetenschapp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8" y="5349637"/>
            <a:ext cx="3469811" cy="5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98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Voorbeelden</a:t>
            </a:r>
            <a:r>
              <a:rPr lang="en-GB" dirty="0" smtClean="0"/>
              <a:t> van ring </a:t>
            </a:r>
            <a:r>
              <a:rPr lang="en-GB" dirty="0" err="1" smtClean="0"/>
              <a:t>slijtage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</a:t>
            </a:r>
            <a:r>
              <a:rPr lang="en-GB" dirty="0" err="1" smtClean="0"/>
              <a:t>fotos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in </a:t>
            </a:r>
            <a:r>
              <a:rPr lang="en-GB" dirty="0" err="1" smtClean="0"/>
              <a:t>een</a:t>
            </a:r>
            <a:r>
              <a:rPr lang="en-GB" dirty="0" smtClean="0"/>
              <a:t> quiz </a:t>
            </a:r>
            <a:r>
              <a:rPr lang="en-GB" dirty="0" err="1" smtClean="0"/>
              <a:t>gebruikt</a:t>
            </a:r>
            <a:r>
              <a:rPr lang="en-GB" dirty="0" smtClean="0"/>
              <a:t>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06464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267286"/>
            <a:ext cx="9153599" cy="6330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3875" y="62280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75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1"/>
            <a:ext cx="9144000" cy="6204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9784" y="61789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2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1669"/>
            <a:ext cx="6408712" cy="6811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64886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4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046"/>
            <a:ext cx="5616624" cy="6821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45911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43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9"/>
            <a:ext cx="9144000" cy="6745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952" y="642845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Tom Voortman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-26128"/>
            <a:ext cx="6624736" cy="70788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Wat </a:t>
            </a:r>
            <a:r>
              <a:rPr lang="en-GB" sz="4000" dirty="0" err="1" smtClean="0"/>
              <a:t>doet</a:t>
            </a:r>
            <a:r>
              <a:rPr lang="en-GB" sz="4000" dirty="0" smtClean="0"/>
              <a:t> je met </a:t>
            </a:r>
            <a:r>
              <a:rPr lang="en-GB" sz="4000" dirty="0" err="1" smtClean="0"/>
              <a:t>deze</a:t>
            </a:r>
            <a:r>
              <a:rPr lang="en-GB" sz="4000" dirty="0" smtClean="0"/>
              <a:t> </a:t>
            </a:r>
            <a:r>
              <a:rPr lang="en-GB" sz="4000" dirty="0" err="1" smtClean="0"/>
              <a:t>vogel</a:t>
            </a:r>
            <a:r>
              <a:rPr lang="en-GB" sz="4000" dirty="0" smtClean="0"/>
              <a:t>? 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81758"/>
            <a:ext cx="9144000" cy="2308324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Verloren</a:t>
            </a:r>
            <a:r>
              <a:rPr lang="en-GB" sz="2400" dirty="0" smtClean="0"/>
              <a:t> ring:</a:t>
            </a:r>
          </a:p>
          <a:p>
            <a:r>
              <a:rPr lang="en-GB" sz="2400" dirty="0" smtClean="0"/>
              <a:t>a)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zoek</a:t>
            </a:r>
            <a:r>
              <a:rPr lang="en-GB" sz="2400" dirty="0" smtClean="0"/>
              <a:t> </a:t>
            </a:r>
            <a:r>
              <a:rPr lang="en-GB" sz="2400" dirty="0" err="1" smtClean="0"/>
              <a:t>naar</a:t>
            </a:r>
            <a:r>
              <a:rPr lang="en-GB" sz="2400" dirty="0" smtClean="0"/>
              <a:t> de </a:t>
            </a:r>
            <a:r>
              <a:rPr lang="en-GB" sz="2400" dirty="0" err="1" smtClean="0"/>
              <a:t>volgende</a:t>
            </a:r>
            <a:r>
              <a:rPr lang="en-GB" sz="2400" dirty="0" smtClean="0"/>
              <a:t> </a:t>
            </a:r>
            <a:r>
              <a:rPr lang="en-GB" sz="2400" dirty="0" err="1" smtClean="0"/>
              <a:t>vogel</a:t>
            </a:r>
            <a:endParaRPr lang="en-GB" sz="2400" dirty="0" smtClean="0"/>
          </a:p>
          <a:p>
            <a:r>
              <a:rPr lang="en-GB" sz="2400" dirty="0" smtClean="0"/>
              <a:t>b) </a:t>
            </a:r>
            <a:r>
              <a:rPr lang="en-GB" sz="2400" dirty="0" err="1" smtClean="0"/>
              <a:t>Ik</a:t>
            </a:r>
            <a:r>
              <a:rPr lang="en-GB" sz="2400" dirty="0" smtClean="0"/>
              <a:t> meld het </a:t>
            </a:r>
            <a:r>
              <a:rPr lang="en-GB" sz="2400" dirty="0" err="1" smtClean="0"/>
              <a:t>als</a:t>
            </a:r>
            <a:r>
              <a:rPr lang="en-GB" sz="2400" dirty="0" smtClean="0"/>
              <a:t> RG-??OS med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opmerking</a:t>
            </a:r>
            <a:r>
              <a:rPr lang="en-GB" sz="2400" dirty="0" smtClean="0"/>
              <a:t> &amp;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</a:t>
            </a:r>
          </a:p>
          <a:p>
            <a:r>
              <a:rPr lang="en-GB" sz="2400" dirty="0" smtClean="0"/>
              <a:t>c) </a:t>
            </a:r>
            <a:r>
              <a:rPr lang="en-GB" sz="2400" dirty="0" err="1" smtClean="0"/>
              <a:t>Ik</a:t>
            </a:r>
            <a:r>
              <a:rPr lang="en-GB" sz="2400" dirty="0" smtClean="0"/>
              <a:t> meld het med BTO format, </a:t>
            </a:r>
            <a:r>
              <a:rPr lang="en-GB" sz="2400" dirty="0" err="1" smtClean="0"/>
              <a:t>opmerking</a:t>
            </a:r>
            <a:r>
              <a:rPr lang="en-GB" sz="2400" dirty="0" smtClean="0"/>
              <a:t> </a:t>
            </a:r>
            <a:r>
              <a:rPr lang="en-GB" sz="2400" dirty="0" err="1" smtClean="0"/>
              <a:t>en</a:t>
            </a:r>
            <a:r>
              <a:rPr lang="en-GB" sz="2400" dirty="0"/>
              <a:t>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</a:t>
            </a:r>
          </a:p>
          <a:p>
            <a:r>
              <a:rPr lang="en-GB" sz="2400" dirty="0" smtClean="0"/>
              <a:t>d) </a:t>
            </a:r>
            <a:r>
              <a:rPr lang="en-GB" sz="2400" dirty="0" err="1" smtClean="0"/>
              <a:t>Ik</a:t>
            </a:r>
            <a:r>
              <a:rPr lang="en-GB" sz="2400" dirty="0" smtClean="0"/>
              <a:t> meld het med BTO format </a:t>
            </a:r>
            <a:r>
              <a:rPr lang="en-GB" sz="2400" dirty="0" err="1" smtClean="0"/>
              <a:t>en</a:t>
            </a:r>
            <a:r>
              <a:rPr lang="en-GB" sz="2400" dirty="0" smtClean="0"/>
              <a:t> </a:t>
            </a:r>
            <a:r>
              <a:rPr lang="en-GB" sz="2400" dirty="0" err="1" smtClean="0"/>
              <a:t>opmerking</a:t>
            </a:r>
            <a:r>
              <a:rPr lang="en-GB" sz="2400" dirty="0" smtClean="0"/>
              <a:t> (</a:t>
            </a:r>
            <a:r>
              <a:rPr lang="en-GB" sz="2400" dirty="0" err="1" smtClean="0"/>
              <a:t>geen</a:t>
            </a:r>
            <a:r>
              <a:rPr lang="en-GB" sz="2400" dirty="0" smtClean="0"/>
              <a:t>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code)</a:t>
            </a:r>
          </a:p>
          <a:p>
            <a:r>
              <a:rPr lang="en-GB" sz="2400" dirty="0" smtClean="0"/>
              <a:t>e) </a:t>
            </a:r>
            <a:r>
              <a:rPr lang="en-GB" sz="2400" dirty="0" err="1" smtClean="0"/>
              <a:t>Eerst</a:t>
            </a:r>
            <a:r>
              <a:rPr lang="en-GB" sz="2400" dirty="0" smtClean="0"/>
              <a:t> doe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niks</a:t>
            </a:r>
            <a:r>
              <a:rPr lang="en-GB" sz="2400" dirty="0" smtClean="0"/>
              <a:t> want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stuur</a:t>
            </a:r>
            <a:r>
              <a:rPr lang="en-GB" sz="2400" dirty="0" smtClean="0"/>
              <a:t>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foto</a:t>
            </a:r>
            <a:r>
              <a:rPr lang="en-GB" sz="2400" dirty="0" smtClean="0"/>
              <a:t> </a:t>
            </a:r>
            <a:r>
              <a:rPr lang="en-GB" sz="2400" dirty="0" err="1" smtClean="0"/>
              <a:t>naar</a:t>
            </a:r>
            <a:r>
              <a:rPr lang="en-GB" sz="2400" dirty="0" smtClean="0"/>
              <a:t> Bruno</a:t>
            </a:r>
          </a:p>
        </p:txBody>
      </p:sp>
    </p:spTree>
    <p:extLst>
      <p:ext uri="{BB962C8B-B14F-4D97-AF65-F5344CB8AC3E}">
        <p14:creationId xmlns:p14="http://schemas.microsoft.com/office/powerpoint/2010/main" val="138510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49"/>
            <a:ext cx="9144000" cy="6341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29409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 de Jong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37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731"/>
            <a:ext cx="9144000" cy="63745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46937"/>
            <a:ext cx="1289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T Voortman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37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6" y="0"/>
            <a:ext cx="879976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033" y="6488668"/>
            <a:ext cx="1289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 Voortman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3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" y="116632"/>
            <a:ext cx="9094581" cy="6669360"/>
          </a:xfrm>
        </p:spPr>
      </p:pic>
    </p:spTree>
    <p:extLst>
      <p:ext uri="{BB962C8B-B14F-4D97-AF65-F5344CB8AC3E}">
        <p14:creationId xmlns:p14="http://schemas.microsoft.com/office/powerpoint/2010/main" val="2171023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" y="34584"/>
            <a:ext cx="9075852" cy="6806889"/>
          </a:xfrm>
        </p:spPr>
      </p:pic>
      <p:sp>
        <p:nvSpPr>
          <p:cNvPr id="5" name="TextBox 4"/>
          <p:cNvSpPr txBox="1"/>
          <p:nvPr/>
        </p:nvSpPr>
        <p:spPr>
          <a:xfrm>
            <a:off x="7164288" y="647807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812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278"/>
            <a:ext cx="6574434" cy="6875324"/>
          </a:xfrm>
        </p:spPr>
      </p:pic>
      <p:sp>
        <p:nvSpPr>
          <p:cNvPr id="5" name="Rectangle 4"/>
          <p:cNvSpPr/>
          <p:nvPr/>
        </p:nvSpPr>
        <p:spPr>
          <a:xfrm>
            <a:off x="6228184" y="6488668"/>
            <a:ext cx="14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J. </a:t>
            </a:r>
            <a:r>
              <a:rPr lang="en-GB" dirty="0" err="1" smtClean="0">
                <a:solidFill>
                  <a:schemeClr val="bg1"/>
                </a:solidFill>
              </a:rPr>
              <a:t>Scheijbeler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82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3" y="404664"/>
            <a:ext cx="9251616" cy="5721499"/>
          </a:xfrm>
        </p:spPr>
      </p:pic>
      <p:sp>
        <p:nvSpPr>
          <p:cNvPr id="5" name="Rectangle 4"/>
          <p:cNvSpPr/>
          <p:nvPr/>
        </p:nvSpPr>
        <p:spPr>
          <a:xfrm>
            <a:off x="7454977" y="5733256"/>
            <a:ext cx="14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J. </a:t>
            </a:r>
            <a:r>
              <a:rPr lang="en-GB" dirty="0" err="1" smtClean="0">
                <a:solidFill>
                  <a:schemeClr val="bg1"/>
                </a:solidFill>
              </a:rPr>
              <a:t>Scheijbeler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42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996"/>
            <a:ext cx="8936925" cy="6801395"/>
          </a:xfrm>
        </p:spPr>
      </p:pic>
      <p:sp>
        <p:nvSpPr>
          <p:cNvPr id="5" name="Rectangle 4"/>
          <p:cNvSpPr/>
          <p:nvPr/>
        </p:nvSpPr>
        <p:spPr>
          <a:xfrm>
            <a:off x="7629080" y="6488668"/>
            <a:ext cx="14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J. </a:t>
            </a:r>
            <a:r>
              <a:rPr lang="en-GB" dirty="0" err="1" smtClean="0">
                <a:solidFill>
                  <a:schemeClr val="bg1"/>
                </a:solidFill>
              </a:rPr>
              <a:t>Scheijbeler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6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9"/>
            <a:ext cx="9144000" cy="6745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-26128"/>
            <a:ext cx="6624736" cy="70788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Wat </a:t>
            </a:r>
            <a:r>
              <a:rPr lang="en-GB" sz="4000" dirty="0" err="1" smtClean="0"/>
              <a:t>doet</a:t>
            </a:r>
            <a:r>
              <a:rPr lang="en-GB" sz="4000" dirty="0" smtClean="0"/>
              <a:t> je met </a:t>
            </a:r>
            <a:r>
              <a:rPr lang="en-GB" sz="4000" dirty="0" err="1" smtClean="0"/>
              <a:t>deze</a:t>
            </a:r>
            <a:r>
              <a:rPr lang="en-GB" sz="4000" dirty="0" smtClean="0"/>
              <a:t> </a:t>
            </a:r>
            <a:r>
              <a:rPr lang="en-GB" sz="4000" dirty="0" err="1" smtClean="0"/>
              <a:t>vogel</a:t>
            </a:r>
            <a:r>
              <a:rPr lang="en-GB" sz="4000" dirty="0" smtClean="0"/>
              <a:t>? 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68760"/>
            <a:ext cx="9144000" cy="280076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Het is nu de </a:t>
            </a:r>
            <a:r>
              <a:rPr lang="en-GB" sz="2800" b="1" dirty="0" err="1" smtClean="0"/>
              <a:t>vijfde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keer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jij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deze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vogel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ziet</a:t>
            </a:r>
            <a:r>
              <a:rPr lang="en-GB" sz="2800" b="1" dirty="0" smtClean="0"/>
              <a:t>, maar, </a:t>
            </a:r>
            <a:r>
              <a:rPr lang="en-GB" sz="2800" b="1" dirty="0" err="1" smtClean="0"/>
              <a:t>sinds</a:t>
            </a:r>
            <a:r>
              <a:rPr lang="en-GB" sz="2800" b="1" dirty="0" smtClean="0"/>
              <a:t> het </a:t>
            </a:r>
            <a:r>
              <a:rPr lang="en-GB" sz="2800" b="1" dirty="0" err="1" smtClean="0"/>
              <a:t>eerste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waarneming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weet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jij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dat</a:t>
            </a:r>
            <a:r>
              <a:rPr lang="en-GB" sz="2800" b="1" dirty="0" smtClean="0"/>
              <a:t> het RG-RQOS is</a:t>
            </a:r>
            <a:r>
              <a:rPr lang="en-GB" sz="2400" b="1" dirty="0" smtClean="0"/>
              <a:t>:</a:t>
            </a:r>
          </a:p>
          <a:p>
            <a:r>
              <a:rPr lang="en-GB" sz="2400" dirty="0" smtClean="0"/>
              <a:t>a)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zoek</a:t>
            </a:r>
            <a:r>
              <a:rPr lang="en-GB" sz="2400" dirty="0" smtClean="0"/>
              <a:t> </a:t>
            </a:r>
            <a:r>
              <a:rPr lang="en-GB" sz="2400" dirty="0" err="1" smtClean="0"/>
              <a:t>naar</a:t>
            </a:r>
            <a:r>
              <a:rPr lang="en-GB" sz="2400" dirty="0" smtClean="0"/>
              <a:t> de </a:t>
            </a:r>
            <a:r>
              <a:rPr lang="en-GB" sz="2400" dirty="0" err="1" smtClean="0"/>
              <a:t>volgende</a:t>
            </a:r>
            <a:r>
              <a:rPr lang="en-GB" sz="2400" dirty="0" smtClean="0"/>
              <a:t> </a:t>
            </a:r>
            <a:r>
              <a:rPr lang="en-GB" sz="2400" dirty="0" err="1" smtClean="0"/>
              <a:t>vogel</a:t>
            </a:r>
            <a:endParaRPr lang="en-GB" sz="2400" dirty="0" smtClean="0"/>
          </a:p>
          <a:p>
            <a:r>
              <a:rPr lang="en-GB" sz="2400" dirty="0" err="1" smtClean="0"/>
              <a:t>Ik</a:t>
            </a:r>
            <a:r>
              <a:rPr lang="en-GB" sz="2400" dirty="0" smtClean="0"/>
              <a:t> meld het </a:t>
            </a:r>
            <a:r>
              <a:rPr lang="en-GB" sz="2400" dirty="0" err="1" smtClean="0"/>
              <a:t>aan</a:t>
            </a:r>
            <a:r>
              <a:rPr lang="en-GB" sz="2400" dirty="0" smtClean="0"/>
              <a:t> </a:t>
            </a:r>
            <a:r>
              <a:rPr lang="en-GB" sz="2400" dirty="0" err="1" smtClean="0"/>
              <a:t>wadertrack</a:t>
            </a:r>
            <a:r>
              <a:rPr lang="en-GB" sz="2400" dirty="0" smtClean="0"/>
              <a:t> met RG-RQOS maar </a:t>
            </a:r>
            <a:r>
              <a:rPr lang="en-GB" sz="2400" dirty="0" err="1" smtClean="0"/>
              <a:t>ik</a:t>
            </a:r>
            <a:r>
              <a:rPr lang="en-GB" sz="2400" dirty="0" smtClean="0"/>
              <a:t>: </a:t>
            </a:r>
          </a:p>
          <a:p>
            <a:r>
              <a:rPr lang="en-GB" sz="2400" dirty="0"/>
              <a:t>b</a:t>
            </a:r>
            <a:r>
              <a:rPr lang="en-GB" sz="2400" dirty="0" smtClean="0"/>
              <a:t>) </a:t>
            </a:r>
            <a:r>
              <a:rPr lang="en-GB" sz="2400" dirty="0" err="1" smtClean="0"/>
              <a:t>heb</a:t>
            </a:r>
            <a:r>
              <a:rPr lang="en-GB" sz="2400" dirty="0" smtClean="0"/>
              <a:t> </a:t>
            </a:r>
            <a:r>
              <a:rPr lang="en-GB" sz="2400" dirty="0" err="1" smtClean="0"/>
              <a:t>eerder</a:t>
            </a:r>
            <a:r>
              <a:rPr lang="en-GB" sz="2400" dirty="0" smtClean="0"/>
              <a:t> de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 </a:t>
            </a:r>
            <a:r>
              <a:rPr lang="en-GB" sz="2400" dirty="0" err="1" smtClean="0"/>
              <a:t>gegeven</a:t>
            </a:r>
            <a:r>
              <a:rPr lang="en-GB" sz="2400" dirty="0" smtClean="0"/>
              <a:t> </a:t>
            </a:r>
            <a:r>
              <a:rPr lang="en-GB" sz="2400" dirty="0" err="1" smtClean="0"/>
              <a:t>dus</a:t>
            </a:r>
            <a:r>
              <a:rPr lang="en-GB" sz="2400" dirty="0" smtClean="0"/>
              <a:t> nu </a:t>
            </a:r>
            <a:r>
              <a:rPr lang="en-GB" sz="2400" dirty="0" err="1" smtClean="0"/>
              <a:t>hoef</a:t>
            </a:r>
            <a:r>
              <a:rPr lang="en-GB" sz="2400" dirty="0" smtClean="0"/>
              <a:t>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niet</a:t>
            </a:r>
            <a:endParaRPr lang="en-GB" sz="2400" dirty="0" smtClean="0"/>
          </a:p>
          <a:p>
            <a:r>
              <a:rPr lang="en-GB" sz="2400" dirty="0" smtClean="0"/>
              <a:t>c) </a:t>
            </a:r>
            <a:r>
              <a:rPr lang="en-GB" sz="2400" dirty="0" err="1"/>
              <a:t>g</a:t>
            </a:r>
            <a:r>
              <a:rPr lang="en-GB" sz="2400" dirty="0" err="1" smtClean="0"/>
              <a:t>eef</a:t>
            </a:r>
            <a:r>
              <a:rPr lang="en-GB" sz="2400" dirty="0" smtClean="0"/>
              <a:t> </a:t>
            </a:r>
            <a:r>
              <a:rPr lang="en-GB" sz="2400" dirty="0" err="1" smtClean="0"/>
              <a:t>alleen</a:t>
            </a:r>
            <a:r>
              <a:rPr lang="en-GB" sz="2400" dirty="0" smtClean="0"/>
              <a:t>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opmerking</a:t>
            </a:r>
            <a:r>
              <a:rPr lang="en-GB" sz="2400" dirty="0" smtClean="0"/>
              <a:t> want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heb</a:t>
            </a:r>
            <a:r>
              <a:rPr lang="en-GB" sz="2400" dirty="0" smtClean="0"/>
              <a:t> </a:t>
            </a:r>
            <a:r>
              <a:rPr lang="en-GB" sz="2400" dirty="0" err="1" smtClean="0"/>
              <a:t>eerder</a:t>
            </a:r>
            <a:r>
              <a:rPr lang="en-GB" sz="2400" dirty="0" smtClean="0"/>
              <a:t> de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</a:t>
            </a:r>
            <a:r>
              <a:rPr lang="en-GB" sz="2400" dirty="0" err="1" smtClean="0"/>
              <a:t>gemeld</a:t>
            </a:r>
            <a:endParaRPr lang="en-GB" sz="2400" dirty="0" smtClean="0"/>
          </a:p>
          <a:p>
            <a:r>
              <a:rPr lang="en-GB" sz="2400" dirty="0" smtClean="0"/>
              <a:t>d) meld de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 </a:t>
            </a:r>
            <a:r>
              <a:rPr lang="en-GB" sz="2400" dirty="0" err="1" smtClean="0"/>
              <a:t>elke</a:t>
            </a:r>
            <a:r>
              <a:rPr lang="en-GB" sz="2400" dirty="0" smtClean="0"/>
              <a:t> </a:t>
            </a:r>
            <a:r>
              <a:rPr lang="en-GB" sz="2400" dirty="0" err="1" smtClean="0"/>
              <a:t>keer</a:t>
            </a:r>
            <a:endParaRPr lang="en-GB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-2952" y="642845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Tom Voortman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6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ing loss workshop\Geert\Emails\DSC_4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6128"/>
            <a:ext cx="7776864" cy="691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651479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-26128"/>
            <a:ext cx="6624736" cy="70788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Wat </a:t>
            </a:r>
            <a:r>
              <a:rPr lang="en-GB" sz="4000" dirty="0" err="1" smtClean="0"/>
              <a:t>doet</a:t>
            </a:r>
            <a:r>
              <a:rPr lang="en-GB" sz="4000" dirty="0" smtClean="0"/>
              <a:t> je met </a:t>
            </a:r>
            <a:r>
              <a:rPr lang="en-GB" sz="4000" dirty="0" err="1" smtClean="0"/>
              <a:t>deze</a:t>
            </a:r>
            <a:r>
              <a:rPr lang="en-GB" sz="4000" dirty="0" smtClean="0"/>
              <a:t> </a:t>
            </a:r>
            <a:r>
              <a:rPr lang="en-GB" sz="4000" dirty="0" err="1" smtClean="0"/>
              <a:t>vogel</a:t>
            </a:r>
            <a:r>
              <a:rPr lang="en-GB" sz="4000" dirty="0" smtClean="0"/>
              <a:t>? 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68760"/>
            <a:ext cx="9144000" cy="193899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Onleesbare</a:t>
            </a:r>
            <a:r>
              <a:rPr lang="en-GB" sz="2400" dirty="0" smtClean="0"/>
              <a:t> ring:</a:t>
            </a:r>
          </a:p>
          <a:p>
            <a:r>
              <a:rPr lang="en-GB" sz="2400" dirty="0" smtClean="0"/>
              <a:t>a)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zoek</a:t>
            </a:r>
            <a:r>
              <a:rPr lang="en-GB" sz="2400" dirty="0" smtClean="0"/>
              <a:t> </a:t>
            </a:r>
            <a:r>
              <a:rPr lang="en-GB" sz="2400" dirty="0" err="1" smtClean="0"/>
              <a:t>naar</a:t>
            </a:r>
            <a:r>
              <a:rPr lang="en-GB" sz="2400" dirty="0" smtClean="0"/>
              <a:t> de </a:t>
            </a:r>
            <a:r>
              <a:rPr lang="en-GB" sz="2400" dirty="0" err="1" smtClean="0"/>
              <a:t>volgende</a:t>
            </a:r>
            <a:r>
              <a:rPr lang="en-GB" sz="2400" dirty="0" smtClean="0"/>
              <a:t> </a:t>
            </a:r>
            <a:r>
              <a:rPr lang="en-GB" sz="2400" dirty="0" err="1" smtClean="0"/>
              <a:t>vogel</a:t>
            </a:r>
            <a:endParaRPr lang="en-GB" sz="2400" dirty="0" smtClean="0"/>
          </a:p>
          <a:p>
            <a:r>
              <a:rPr lang="en-GB" sz="2400" dirty="0" smtClean="0"/>
              <a:t>b) </a:t>
            </a:r>
            <a:r>
              <a:rPr lang="en-GB" sz="2400" dirty="0" err="1" smtClean="0"/>
              <a:t>Ik</a:t>
            </a:r>
            <a:r>
              <a:rPr lang="en-GB" sz="2400" dirty="0" smtClean="0"/>
              <a:t> meld het </a:t>
            </a:r>
            <a:r>
              <a:rPr lang="en-GB" sz="2400" dirty="0" err="1" smtClean="0"/>
              <a:t>aan</a:t>
            </a:r>
            <a:r>
              <a:rPr lang="en-GB" sz="2400" dirty="0" smtClean="0"/>
              <a:t> </a:t>
            </a:r>
            <a:r>
              <a:rPr lang="en-GB" sz="2400" dirty="0" err="1" smtClean="0"/>
              <a:t>wadertrack</a:t>
            </a:r>
            <a:r>
              <a:rPr lang="en-GB" sz="2400" dirty="0" smtClean="0"/>
              <a:t>: BTO format </a:t>
            </a:r>
            <a:r>
              <a:rPr lang="en-GB" sz="2400" dirty="0" err="1" smtClean="0"/>
              <a:t>en</a:t>
            </a:r>
            <a:r>
              <a:rPr lang="en-GB" sz="2400" dirty="0" smtClean="0"/>
              <a:t>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opmerking</a:t>
            </a:r>
            <a:endParaRPr lang="en-GB" sz="2400" dirty="0" smtClean="0"/>
          </a:p>
          <a:p>
            <a:r>
              <a:rPr lang="en-GB" sz="2400" dirty="0" smtClean="0"/>
              <a:t>c) </a:t>
            </a:r>
            <a:r>
              <a:rPr lang="en-GB" sz="2400" dirty="0" err="1" smtClean="0"/>
              <a:t>Ik</a:t>
            </a:r>
            <a:r>
              <a:rPr lang="en-GB" sz="2400" dirty="0" smtClean="0"/>
              <a:t> meld het </a:t>
            </a:r>
            <a:r>
              <a:rPr lang="en-GB" sz="2400" dirty="0" err="1" smtClean="0"/>
              <a:t>aan</a:t>
            </a:r>
            <a:r>
              <a:rPr lang="en-GB" sz="2400" dirty="0" smtClean="0"/>
              <a:t> </a:t>
            </a:r>
            <a:r>
              <a:rPr lang="en-GB" sz="2400" dirty="0" err="1" smtClean="0"/>
              <a:t>wadertrack</a:t>
            </a:r>
            <a:r>
              <a:rPr lang="en-GB" sz="2400" dirty="0" smtClean="0"/>
              <a:t>: BTO format, </a:t>
            </a:r>
            <a:r>
              <a:rPr lang="en-GB" sz="2400" dirty="0" err="1" smtClean="0"/>
              <a:t>opmerking</a:t>
            </a:r>
            <a:r>
              <a:rPr lang="en-GB" sz="2400" dirty="0" smtClean="0"/>
              <a:t> </a:t>
            </a:r>
            <a:r>
              <a:rPr lang="en-GB" sz="2400" dirty="0" err="1" smtClean="0"/>
              <a:t>en</a:t>
            </a:r>
            <a:r>
              <a:rPr lang="en-GB" sz="2400" dirty="0"/>
              <a:t>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</a:t>
            </a:r>
          </a:p>
          <a:p>
            <a:r>
              <a:rPr lang="en-GB" sz="2400" dirty="0" smtClean="0"/>
              <a:t>d) </a:t>
            </a:r>
            <a:r>
              <a:rPr lang="en-GB" sz="2400" dirty="0" err="1" smtClean="0"/>
              <a:t>Eerst</a:t>
            </a:r>
            <a:r>
              <a:rPr lang="en-GB" sz="2400" dirty="0" smtClean="0"/>
              <a:t> doe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niks</a:t>
            </a:r>
            <a:r>
              <a:rPr lang="en-GB" sz="2400" dirty="0" smtClean="0"/>
              <a:t> want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stuur</a:t>
            </a:r>
            <a:r>
              <a:rPr lang="en-GB" sz="2400" dirty="0" smtClean="0"/>
              <a:t>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foto</a:t>
            </a:r>
            <a:r>
              <a:rPr lang="en-GB" sz="2400" dirty="0" smtClean="0"/>
              <a:t> </a:t>
            </a:r>
            <a:r>
              <a:rPr lang="en-GB" sz="2400" dirty="0" err="1" smtClean="0"/>
              <a:t>naar</a:t>
            </a:r>
            <a:r>
              <a:rPr lang="en-GB" sz="2400" dirty="0" smtClean="0"/>
              <a:t> Bruno</a:t>
            </a:r>
          </a:p>
        </p:txBody>
      </p:sp>
    </p:spTree>
    <p:extLst>
      <p:ext uri="{BB962C8B-B14F-4D97-AF65-F5344CB8AC3E}">
        <p14:creationId xmlns:p14="http://schemas.microsoft.com/office/powerpoint/2010/main" val="23965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ing loss workshop\Geert\Emails\DSC_4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6128"/>
            <a:ext cx="7776864" cy="691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64886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G.J. Verbeek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-26128"/>
            <a:ext cx="6624736" cy="70788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Wat </a:t>
            </a:r>
            <a:r>
              <a:rPr lang="en-GB" sz="4000" dirty="0" err="1" smtClean="0"/>
              <a:t>doet</a:t>
            </a:r>
            <a:r>
              <a:rPr lang="en-GB" sz="4000" dirty="0" smtClean="0"/>
              <a:t> je met </a:t>
            </a:r>
            <a:r>
              <a:rPr lang="en-GB" sz="4000" dirty="0" err="1" smtClean="0"/>
              <a:t>deze</a:t>
            </a:r>
            <a:r>
              <a:rPr lang="en-GB" sz="4000" dirty="0" smtClean="0"/>
              <a:t> </a:t>
            </a:r>
            <a:r>
              <a:rPr lang="en-GB" sz="4000" dirty="0" err="1" smtClean="0"/>
              <a:t>vogel</a:t>
            </a:r>
            <a:r>
              <a:rPr lang="en-GB" sz="4000" dirty="0" smtClean="0"/>
              <a:t>? 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68760"/>
            <a:ext cx="9144000" cy="280076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Het is nu de </a:t>
            </a:r>
            <a:r>
              <a:rPr lang="en-GB" sz="2800" b="1" dirty="0" err="1" smtClean="0"/>
              <a:t>vijfde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keer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jij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deze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vogel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ziet</a:t>
            </a:r>
            <a:r>
              <a:rPr lang="en-GB" sz="2800" b="1" dirty="0" smtClean="0"/>
              <a:t>, maar, </a:t>
            </a:r>
            <a:r>
              <a:rPr lang="en-GB" sz="2800" b="1" dirty="0" err="1" smtClean="0"/>
              <a:t>sinds</a:t>
            </a:r>
            <a:r>
              <a:rPr lang="en-GB" sz="2800" b="1" dirty="0" smtClean="0"/>
              <a:t> het </a:t>
            </a:r>
            <a:r>
              <a:rPr lang="en-GB" sz="2800" b="1" dirty="0" err="1" smtClean="0"/>
              <a:t>eerste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waarneming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weet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jij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dat</a:t>
            </a:r>
            <a:r>
              <a:rPr lang="en-GB" sz="2800" b="1" dirty="0" smtClean="0"/>
              <a:t> het RB-CKYC is</a:t>
            </a:r>
            <a:r>
              <a:rPr lang="en-GB" sz="2400" b="1" dirty="0" smtClean="0"/>
              <a:t>:</a:t>
            </a:r>
          </a:p>
          <a:p>
            <a:r>
              <a:rPr lang="en-GB" sz="2400" dirty="0" smtClean="0"/>
              <a:t>a)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zoek</a:t>
            </a:r>
            <a:r>
              <a:rPr lang="en-GB" sz="2400" dirty="0" smtClean="0"/>
              <a:t> </a:t>
            </a:r>
            <a:r>
              <a:rPr lang="en-GB" sz="2400" dirty="0" err="1" smtClean="0"/>
              <a:t>naar</a:t>
            </a:r>
            <a:r>
              <a:rPr lang="en-GB" sz="2400" dirty="0" smtClean="0"/>
              <a:t> de </a:t>
            </a:r>
            <a:r>
              <a:rPr lang="en-GB" sz="2400" dirty="0" err="1" smtClean="0"/>
              <a:t>volgende</a:t>
            </a:r>
            <a:r>
              <a:rPr lang="en-GB" sz="2400" dirty="0" smtClean="0"/>
              <a:t> </a:t>
            </a:r>
            <a:r>
              <a:rPr lang="en-GB" sz="2400" dirty="0" err="1" smtClean="0"/>
              <a:t>vogel</a:t>
            </a:r>
            <a:endParaRPr lang="en-GB" sz="2400" dirty="0" smtClean="0"/>
          </a:p>
          <a:p>
            <a:r>
              <a:rPr lang="en-GB" sz="2400" dirty="0" err="1" smtClean="0"/>
              <a:t>Ik</a:t>
            </a:r>
            <a:r>
              <a:rPr lang="en-GB" sz="2400" dirty="0" smtClean="0"/>
              <a:t> meld het </a:t>
            </a:r>
            <a:r>
              <a:rPr lang="en-GB" sz="2400" dirty="0" err="1" smtClean="0"/>
              <a:t>aan</a:t>
            </a:r>
            <a:r>
              <a:rPr lang="en-GB" sz="2400" dirty="0" smtClean="0"/>
              <a:t> </a:t>
            </a:r>
            <a:r>
              <a:rPr lang="en-GB" sz="2400" dirty="0" err="1" smtClean="0"/>
              <a:t>wadertrack</a:t>
            </a:r>
            <a:r>
              <a:rPr lang="en-GB" sz="2400" dirty="0" smtClean="0"/>
              <a:t> maar </a:t>
            </a:r>
            <a:r>
              <a:rPr lang="en-GB" sz="2400" dirty="0" err="1" smtClean="0"/>
              <a:t>ik</a:t>
            </a:r>
            <a:r>
              <a:rPr lang="en-GB" sz="2400" dirty="0" smtClean="0"/>
              <a:t>: </a:t>
            </a:r>
          </a:p>
          <a:p>
            <a:r>
              <a:rPr lang="en-GB" sz="2400" dirty="0"/>
              <a:t>b</a:t>
            </a:r>
            <a:r>
              <a:rPr lang="en-GB" sz="2400" dirty="0" smtClean="0"/>
              <a:t>) </a:t>
            </a:r>
            <a:r>
              <a:rPr lang="en-GB" sz="2400" dirty="0" err="1" smtClean="0"/>
              <a:t>heb</a:t>
            </a:r>
            <a:r>
              <a:rPr lang="en-GB" sz="2400" dirty="0" smtClean="0"/>
              <a:t> </a:t>
            </a:r>
            <a:r>
              <a:rPr lang="en-GB" sz="2400" dirty="0" err="1" smtClean="0"/>
              <a:t>eerder</a:t>
            </a:r>
            <a:r>
              <a:rPr lang="en-GB" sz="2400" dirty="0" smtClean="0"/>
              <a:t> de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 </a:t>
            </a:r>
            <a:r>
              <a:rPr lang="en-GB" sz="2400" dirty="0" err="1" smtClean="0"/>
              <a:t>gegeven</a:t>
            </a:r>
            <a:r>
              <a:rPr lang="en-GB" sz="2400" dirty="0" smtClean="0"/>
              <a:t> </a:t>
            </a:r>
            <a:r>
              <a:rPr lang="en-GB" sz="2400" dirty="0" err="1" smtClean="0"/>
              <a:t>dus</a:t>
            </a:r>
            <a:r>
              <a:rPr lang="en-GB" sz="2400" dirty="0" smtClean="0"/>
              <a:t> nu </a:t>
            </a:r>
            <a:r>
              <a:rPr lang="en-GB" sz="2400" dirty="0" err="1" smtClean="0"/>
              <a:t>hoef</a:t>
            </a:r>
            <a:r>
              <a:rPr lang="en-GB" sz="2400" dirty="0" smtClean="0"/>
              <a:t>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niet</a:t>
            </a:r>
            <a:endParaRPr lang="en-GB" sz="2400" dirty="0" smtClean="0"/>
          </a:p>
          <a:p>
            <a:r>
              <a:rPr lang="en-GB" sz="2400" dirty="0" smtClean="0"/>
              <a:t>c) </a:t>
            </a:r>
            <a:r>
              <a:rPr lang="en-GB" sz="2400" dirty="0" err="1"/>
              <a:t>g</a:t>
            </a:r>
            <a:r>
              <a:rPr lang="en-GB" sz="2400" dirty="0" err="1" smtClean="0"/>
              <a:t>eef</a:t>
            </a:r>
            <a:r>
              <a:rPr lang="en-GB" sz="2400" dirty="0" smtClean="0"/>
              <a:t> </a:t>
            </a:r>
            <a:r>
              <a:rPr lang="en-GB" sz="2400" dirty="0" err="1" smtClean="0"/>
              <a:t>alleen</a:t>
            </a:r>
            <a:r>
              <a:rPr lang="en-GB" sz="2400" dirty="0" smtClean="0"/>
              <a:t> </a:t>
            </a:r>
            <a:r>
              <a:rPr lang="en-GB" sz="2400" dirty="0" err="1" smtClean="0"/>
              <a:t>een</a:t>
            </a:r>
            <a:r>
              <a:rPr lang="en-GB" sz="2400" dirty="0" smtClean="0"/>
              <a:t> </a:t>
            </a:r>
            <a:r>
              <a:rPr lang="en-GB" sz="2400" dirty="0" err="1" smtClean="0"/>
              <a:t>opmerking</a:t>
            </a:r>
            <a:r>
              <a:rPr lang="en-GB" sz="2400" dirty="0" smtClean="0"/>
              <a:t> want </a:t>
            </a:r>
            <a:r>
              <a:rPr lang="en-GB" sz="2400" dirty="0" err="1" smtClean="0"/>
              <a:t>ik</a:t>
            </a:r>
            <a:r>
              <a:rPr lang="en-GB" sz="2400" dirty="0" smtClean="0"/>
              <a:t> </a:t>
            </a:r>
            <a:r>
              <a:rPr lang="en-GB" sz="2400" dirty="0" err="1" smtClean="0"/>
              <a:t>heb</a:t>
            </a:r>
            <a:r>
              <a:rPr lang="en-GB" sz="2400" dirty="0" smtClean="0"/>
              <a:t> </a:t>
            </a:r>
            <a:r>
              <a:rPr lang="en-GB" sz="2400" dirty="0" err="1" smtClean="0"/>
              <a:t>eerder</a:t>
            </a:r>
            <a:r>
              <a:rPr lang="en-GB" sz="2400" dirty="0" smtClean="0"/>
              <a:t> de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</a:t>
            </a:r>
            <a:r>
              <a:rPr lang="en-GB" sz="2400" dirty="0" err="1" smtClean="0"/>
              <a:t>gemeld</a:t>
            </a:r>
            <a:endParaRPr lang="en-GB" sz="2400" dirty="0" smtClean="0"/>
          </a:p>
          <a:p>
            <a:r>
              <a:rPr lang="en-GB" sz="2400" dirty="0" smtClean="0"/>
              <a:t>d) meld de </a:t>
            </a:r>
            <a:r>
              <a:rPr lang="en-GB" sz="2400" dirty="0" err="1" smtClean="0"/>
              <a:t>slijtage</a:t>
            </a:r>
            <a:r>
              <a:rPr lang="en-GB" sz="2400" dirty="0" smtClean="0"/>
              <a:t> code </a:t>
            </a:r>
            <a:r>
              <a:rPr lang="en-GB" sz="2400" dirty="0" err="1" smtClean="0"/>
              <a:t>elke</a:t>
            </a:r>
            <a:r>
              <a:rPr lang="en-GB" sz="2400" dirty="0" smtClean="0"/>
              <a:t> </a:t>
            </a:r>
            <a:r>
              <a:rPr lang="en-GB" sz="2400" dirty="0" err="1" smtClean="0"/>
              <a:t>keer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666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03"/>
            <a:ext cx="8229600" cy="778098"/>
          </a:xfrm>
        </p:spPr>
        <p:txBody>
          <a:bodyPr/>
          <a:lstStyle/>
          <a:p>
            <a:r>
              <a:rPr lang="en-GB" dirty="0" smtClean="0"/>
              <a:t>Hoe </a:t>
            </a:r>
            <a:r>
              <a:rPr lang="en-GB" dirty="0" err="1" smtClean="0"/>
              <a:t>kan</a:t>
            </a:r>
            <a:r>
              <a:rPr lang="en-GB" dirty="0" smtClean="0"/>
              <a:t> je ring </a:t>
            </a:r>
            <a:r>
              <a:rPr lang="en-GB" dirty="0" err="1" smtClean="0"/>
              <a:t>slijtage</a:t>
            </a:r>
            <a:r>
              <a:rPr lang="en-GB" dirty="0" smtClean="0"/>
              <a:t> </a:t>
            </a:r>
            <a:r>
              <a:rPr lang="en-GB" dirty="0" err="1" smtClean="0"/>
              <a:t>invoeren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r>
              <a:rPr lang="en-GB" dirty="0" smtClean="0"/>
              <a:t>Wadertrack</a:t>
            </a:r>
          </a:p>
          <a:p>
            <a:pPr lvl="1"/>
            <a:r>
              <a:rPr lang="en-GB" dirty="0" smtClean="0"/>
              <a:t>BTO code, </a:t>
            </a:r>
            <a:r>
              <a:rPr lang="en-GB" dirty="0" err="1" smtClean="0"/>
              <a:t>invoer</a:t>
            </a:r>
            <a:r>
              <a:rPr lang="en-GB" dirty="0" smtClean="0"/>
              <a:t> </a:t>
            </a:r>
            <a:r>
              <a:rPr lang="en-GB" dirty="0" err="1" smtClean="0"/>
              <a:t>slijtage</a:t>
            </a:r>
            <a:r>
              <a:rPr lang="en-GB" dirty="0" smtClean="0"/>
              <a:t>, </a:t>
            </a:r>
            <a:r>
              <a:rPr lang="en-GB" dirty="0" err="1" smtClean="0"/>
              <a:t>misschien</a:t>
            </a:r>
            <a:r>
              <a:rPr lang="en-GB" dirty="0" smtClean="0"/>
              <a:t> </a:t>
            </a:r>
            <a:r>
              <a:rPr lang="en-GB" dirty="0" err="1" smtClean="0"/>
              <a:t>opmerking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t="33342" r="58509" b="35789"/>
          <a:stretch/>
        </p:blipFill>
        <p:spPr bwMode="auto">
          <a:xfrm>
            <a:off x="1763688" y="2636912"/>
            <a:ext cx="4104456" cy="393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6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Ring loss workshop\Screenshot_20181012-1436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04" y="2286000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Ring loss workshop\Screenshot_20181012-143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6408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Ring loss workshop\Screenshot_20181012-1436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03429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19803"/>
            <a:ext cx="8229600" cy="778098"/>
          </a:xfrm>
        </p:spPr>
        <p:txBody>
          <a:bodyPr/>
          <a:lstStyle/>
          <a:p>
            <a:r>
              <a:rPr lang="en-GB" dirty="0" smtClean="0"/>
              <a:t>Hoe </a:t>
            </a:r>
            <a:r>
              <a:rPr lang="en-GB" dirty="0" err="1" smtClean="0"/>
              <a:t>kan</a:t>
            </a:r>
            <a:r>
              <a:rPr lang="en-GB" dirty="0" smtClean="0"/>
              <a:t> je ring </a:t>
            </a:r>
            <a:r>
              <a:rPr lang="en-GB" dirty="0" err="1" smtClean="0"/>
              <a:t>slijtage</a:t>
            </a:r>
            <a:r>
              <a:rPr lang="en-GB" dirty="0" smtClean="0"/>
              <a:t> </a:t>
            </a:r>
            <a:r>
              <a:rPr lang="en-GB" dirty="0" err="1" smtClean="0"/>
              <a:t>invoeren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BirdRing</a:t>
            </a:r>
            <a:endParaRPr lang="en-GB" dirty="0" smtClean="0"/>
          </a:p>
          <a:p>
            <a:pPr lvl="1"/>
            <a:r>
              <a:rPr lang="en-GB" dirty="0" err="1" smtClean="0"/>
              <a:t>Belangrijk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je de </a:t>
            </a:r>
            <a:r>
              <a:rPr lang="en-GB" dirty="0" err="1" smtClean="0"/>
              <a:t>slijtage</a:t>
            </a:r>
            <a:r>
              <a:rPr lang="en-GB" dirty="0" smtClean="0"/>
              <a:t> veld </a:t>
            </a:r>
            <a:r>
              <a:rPr lang="en-GB" dirty="0" err="1" smtClean="0"/>
              <a:t>verandert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40960" cy="11430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Helvetica" pitchFamily="34" charset="0"/>
              </a:rPr>
              <a:t>Colour-Ring Wear and Loss Effects in Citizen Science Mark-Resighting Studies</a:t>
            </a:r>
            <a:endParaRPr lang="en-GB" sz="3200" dirty="0">
              <a:latin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2636912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Helvetica" pitchFamily="34" charset="0"/>
              </a:rPr>
              <a:t>Andrew M. Allen, </a:t>
            </a:r>
            <a:r>
              <a:rPr lang="en-GB" dirty="0" smtClean="0">
                <a:latin typeface="Helvetica" pitchFamily="34" charset="0"/>
              </a:rPr>
              <a:t>Bruno </a:t>
            </a:r>
            <a:r>
              <a:rPr lang="en-GB" dirty="0">
                <a:latin typeface="Helvetica" pitchFamily="34" charset="0"/>
              </a:rPr>
              <a:t>J. </a:t>
            </a:r>
            <a:r>
              <a:rPr lang="en-GB" dirty="0" smtClean="0">
                <a:latin typeface="Helvetica" pitchFamily="34" charset="0"/>
              </a:rPr>
              <a:t>Ens, Martijn </a:t>
            </a:r>
            <a:r>
              <a:rPr lang="en-GB" dirty="0">
                <a:latin typeface="Helvetica" pitchFamily="34" charset="0"/>
              </a:rPr>
              <a:t>van de </a:t>
            </a:r>
            <a:r>
              <a:rPr lang="en-GB" dirty="0" smtClean="0">
                <a:latin typeface="Helvetica" pitchFamily="34" charset="0"/>
              </a:rPr>
              <a:t>Pol, </a:t>
            </a:r>
            <a:br>
              <a:rPr lang="en-GB" dirty="0" smtClean="0">
                <a:latin typeface="Helvetica" pitchFamily="34" charset="0"/>
              </a:rPr>
            </a:br>
            <a:r>
              <a:rPr lang="en-GB" dirty="0" smtClean="0">
                <a:latin typeface="Helvetica" pitchFamily="34" charset="0"/>
              </a:rPr>
              <a:t>Henk </a:t>
            </a:r>
            <a:r>
              <a:rPr lang="en-GB" dirty="0">
                <a:latin typeface="Helvetica" pitchFamily="34" charset="0"/>
              </a:rPr>
              <a:t>van der </a:t>
            </a:r>
            <a:r>
              <a:rPr lang="en-GB" dirty="0" err="1" smtClean="0">
                <a:latin typeface="Helvetica" pitchFamily="34" charset="0"/>
              </a:rPr>
              <a:t>Jeugd</a:t>
            </a:r>
            <a:r>
              <a:rPr lang="en-GB" dirty="0" smtClean="0">
                <a:latin typeface="Helvetica" pitchFamily="34" charset="0"/>
              </a:rPr>
              <a:t>, Magali Frauendorf, Henk-Jan </a:t>
            </a:r>
            <a:r>
              <a:rPr lang="en-GB" dirty="0">
                <a:latin typeface="Helvetica" pitchFamily="34" charset="0"/>
              </a:rPr>
              <a:t>van der </a:t>
            </a:r>
            <a:r>
              <a:rPr lang="en-GB" dirty="0" err="1" smtClean="0">
                <a:latin typeface="Helvetica" pitchFamily="34" charset="0"/>
              </a:rPr>
              <a:t>Kolk</a:t>
            </a:r>
            <a:r>
              <a:rPr lang="en-GB" dirty="0" smtClean="0">
                <a:latin typeface="Helvetica" pitchFamily="34" charset="0"/>
              </a:rPr>
              <a:t>, Kees Oosterbeek, Jeroen Nienhuis, Eelke </a:t>
            </a:r>
            <a:r>
              <a:rPr lang="en-GB" dirty="0">
                <a:latin typeface="Helvetica" pitchFamily="34" charset="0"/>
              </a:rPr>
              <a:t>Jongejans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6" y="4061119"/>
            <a:ext cx="4176464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548" y="6537651"/>
            <a:ext cx="111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 Voortman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219" name="Picture 3" descr="D:\Ring loss workshop\Geert\Emails\DSC_41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/>
          <a:stretch/>
        </p:blipFill>
        <p:spPr bwMode="auto">
          <a:xfrm>
            <a:off x="5382100" y="4061118"/>
            <a:ext cx="3276600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42367" y="6536162"/>
            <a:ext cx="111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GJ Verbeek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699</Words>
  <Application>Microsoft Office PowerPoint</Application>
  <PresentationFormat>On-screen Show (4:3)</PresentationFormat>
  <Paragraphs>166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Vrijwilligersdag 13/10/2018 Ring verlies/slijtage Workshop  </vt:lpstr>
      <vt:lpstr>Programma</vt:lpstr>
      <vt:lpstr>PowerPoint Presentation</vt:lpstr>
      <vt:lpstr>PowerPoint Presentation</vt:lpstr>
      <vt:lpstr>PowerPoint Presentation</vt:lpstr>
      <vt:lpstr>PowerPoint Presentation</vt:lpstr>
      <vt:lpstr>Hoe kan je ring slijtage invoeren?</vt:lpstr>
      <vt:lpstr>Hoe kan je ring slijtage invoeren?</vt:lpstr>
      <vt:lpstr>Colour-Ring Wear and Loss Effects in Citizen Science Mark-Resighting Studies</vt:lpstr>
      <vt:lpstr>Effecten van ring slijtage</vt:lpstr>
      <vt:lpstr>PowerPoint Presentation</vt:lpstr>
      <vt:lpstr>Gesleten ring niet duidelijk</vt:lpstr>
      <vt:lpstr>Jaarlijkse ringverlies/slijtage (nieuwe melding)</vt:lpstr>
      <vt:lpstr>Ring slijtage en de toekomst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LG-??WB: 68 waarnemingen van 15 vogels</vt:lpstr>
      <vt:lpstr>PowerPoint Presentation</vt:lpstr>
      <vt:lpstr>PowerPoint Presentation</vt:lpstr>
      <vt:lpstr>Bedankt! </vt:lpstr>
      <vt:lpstr>Voorbeelden van ring slijtage  (fotos werden in een quiz gebruikt)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CnCZ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Allen</dc:creator>
  <cp:lastModifiedBy>Andrew Allen</cp:lastModifiedBy>
  <cp:revision>25</cp:revision>
  <dcterms:created xsi:type="dcterms:W3CDTF">2018-10-10T12:05:05Z</dcterms:created>
  <dcterms:modified xsi:type="dcterms:W3CDTF">2018-10-15T13:33:51Z</dcterms:modified>
</cp:coreProperties>
</file>